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media/image79.jpg" ContentType="image/jp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7" r:id="rId1"/>
  </p:sldMasterIdLst>
  <p:notesMasterIdLst>
    <p:notesMasterId r:id="rId35"/>
  </p:notesMasterIdLst>
  <p:handoutMasterIdLst>
    <p:handoutMasterId r:id="rId36"/>
  </p:handoutMasterIdLst>
  <p:sldIdLst>
    <p:sldId id="400" r:id="rId2"/>
    <p:sldId id="337" r:id="rId3"/>
    <p:sldId id="347" r:id="rId4"/>
    <p:sldId id="348" r:id="rId5"/>
    <p:sldId id="352" r:id="rId6"/>
    <p:sldId id="360" r:id="rId7"/>
    <p:sldId id="365" r:id="rId8"/>
    <p:sldId id="367" r:id="rId9"/>
    <p:sldId id="368" r:id="rId10"/>
    <p:sldId id="369" r:id="rId11"/>
    <p:sldId id="370" r:id="rId12"/>
    <p:sldId id="371" r:id="rId13"/>
    <p:sldId id="338" r:id="rId14"/>
    <p:sldId id="353" r:id="rId15"/>
    <p:sldId id="354" r:id="rId16"/>
    <p:sldId id="355" r:id="rId17"/>
    <p:sldId id="356" r:id="rId18"/>
    <p:sldId id="358" r:id="rId19"/>
    <p:sldId id="373" r:id="rId20"/>
    <p:sldId id="375" r:id="rId21"/>
    <p:sldId id="377" r:id="rId22"/>
    <p:sldId id="380" r:id="rId23"/>
    <p:sldId id="379" r:id="rId24"/>
    <p:sldId id="381" r:id="rId25"/>
    <p:sldId id="385" r:id="rId26"/>
    <p:sldId id="387" r:id="rId27"/>
    <p:sldId id="388" r:id="rId28"/>
    <p:sldId id="390" r:id="rId29"/>
    <p:sldId id="393" r:id="rId30"/>
    <p:sldId id="395" r:id="rId31"/>
    <p:sldId id="397" r:id="rId32"/>
    <p:sldId id="350" r:id="rId33"/>
    <p:sldId id="398" r:id="rId34"/>
  </p:sldIdLst>
  <p:sldSz cx="6858000" cy="9906000" type="A4"/>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547" userDrawn="1">
          <p15:clr>
            <a:srgbClr val="A4A3A4"/>
          </p15:clr>
        </p15:guide>
        <p15:guide id="2" pos="162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ồng Chuyên Nguyễn" initials="HCN" lastIdx="1" clrIdx="0">
    <p:extLst>
      <p:ext uri="{19B8F6BF-5375-455C-9EA6-DF929625EA0E}">
        <p15:presenceInfo xmlns:p15="http://schemas.microsoft.com/office/powerpoint/2012/main" userId="e0307fbae7bdef2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2121"/>
    <a:srgbClr val="005F70"/>
    <a:srgbClr val="C00000"/>
    <a:srgbClr val="FFFFFF"/>
    <a:srgbClr val="CC1321"/>
    <a:srgbClr val="EB6123"/>
    <a:srgbClr val="D00D25"/>
    <a:srgbClr val="006276"/>
    <a:srgbClr val="961B10"/>
    <a:srgbClr val="00829B"/>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53" autoAdjust="0"/>
    <p:restoredTop sz="96283" autoAdjust="0"/>
  </p:normalViewPr>
  <p:slideViewPr>
    <p:cSldViewPr>
      <p:cViewPr varScale="1">
        <p:scale>
          <a:sx n="75" d="100"/>
          <a:sy n="75" d="100"/>
        </p:scale>
        <p:origin x="3054" y="84"/>
      </p:cViewPr>
      <p:guideLst>
        <p:guide orient="horz" pos="5547"/>
        <p:guide pos="162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78" d="100"/>
          <a:sy n="78" d="100"/>
        </p:scale>
        <p:origin x="3852" y="1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6AF829E-132B-E367-815E-A688DFA1F16F}"/>
              </a:ext>
            </a:extLst>
          </p:cNvPr>
          <p:cNvSpPr>
            <a:spLocks noGrp="1"/>
          </p:cNvSpPr>
          <p:nvPr>
            <p:ph type="hdr" sz="quarter"/>
          </p:nvPr>
        </p:nvSpPr>
        <p:spPr>
          <a:xfrm>
            <a:off x="0" y="1"/>
            <a:ext cx="3169920" cy="480060"/>
          </a:xfrm>
          <a:prstGeom prst="rect">
            <a:avLst/>
          </a:prstGeom>
        </p:spPr>
        <p:txBody>
          <a:bodyPr vert="horz" lIns="108265" tIns="54132" rIns="108265" bIns="54132" rtlCol="0"/>
          <a:lstStyle>
            <a:lvl1pPr algn="l">
              <a:defRPr sz="1400"/>
            </a:lvl1pPr>
          </a:lstStyle>
          <a:p>
            <a:endParaRPr lang="en-US"/>
          </a:p>
        </p:txBody>
      </p:sp>
      <p:sp>
        <p:nvSpPr>
          <p:cNvPr id="3" name="Date Placeholder 2">
            <a:extLst>
              <a:ext uri="{FF2B5EF4-FFF2-40B4-BE49-F238E27FC236}">
                <a16:creationId xmlns:a16="http://schemas.microsoft.com/office/drawing/2014/main" id="{00FF0A0F-0ABD-A240-B3B2-D1D0F10520E8}"/>
              </a:ext>
            </a:extLst>
          </p:cNvPr>
          <p:cNvSpPr>
            <a:spLocks noGrp="1"/>
          </p:cNvSpPr>
          <p:nvPr>
            <p:ph type="dt" sz="quarter" idx="1"/>
          </p:nvPr>
        </p:nvSpPr>
        <p:spPr>
          <a:xfrm>
            <a:off x="4144011" y="1"/>
            <a:ext cx="3169920" cy="480060"/>
          </a:xfrm>
          <a:prstGeom prst="rect">
            <a:avLst/>
          </a:prstGeom>
        </p:spPr>
        <p:txBody>
          <a:bodyPr vert="horz" lIns="108265" tIns="54132" rIns="108265" bIns="54132" rtlCol="0"/>
          <a:lstStyle>
            <a:lvl1pPr algn="r">
              <a:defRPr sz="1400"/>
            </a:lvl1pPr>
          </a:lstStyle>
          <a:p>
            <a:fld id="{2BBDC776-D6CE-475A-92CA-6A49A014A4D3}" type="datetime1">
              <a:rPr lang="en-US" smtClean="0"/>
              <a:t>30/07/2026</a:t>
            </a:fld>
            <a:endParaRPr lang="en-US"/>
          </a:p>
        </p:txBody>
      </p:sp>
      <p:sp>
        <p:nvSpPr>
          <p:cNvPr id="4" name="Footer Placeholder 3">
            <a:extLst>
              <a:ext uri="{FF2B5EF4-FFF2-40B4-BE49-F238E27FC236}">
                <a16:creationId xmlns:a16="http://schemas.microsoft.com/office/drawing/2014/main" id="{CE7F3A5F-F602-6498-BFD4-BAE5D2946708}"/>
              </a:ext>
            </a:extLst>
          </p:cNvPr>
          <p:cNvSpPr>
            <a:spLocks noGrp="1"/>
          </p:cNvSpPr>
          <p:nvPr>
            <p:ph type="ftr" sz="quarter" idx="2"/>
          </p:nvPr>
        </p:nvSpPr>
        <p:spPr>
          <a:xfrm>
            <a:off x="0" y="9121143"/>
            <a:ext cx="3169920" cy="480060"/>
          </a:xfrm>
          <a:prstGeom prst="rect">
            <a:avLst/>
          </a:prstGeom>
        </p:spPr>
        <p:txBody>
          <a:bodyPr vert="horz" lIns="108265" tIns="54132" rIns="108265" bIns="54132" rtlCol="0" anchor="b"/>
          <a:lstStyle>
            <a:lvl1pPr algn="l">
              <a:defRPr sz="1400"/>
            </a:lvl1pPr>
          </a:lstStyle>
          <a:p>
            <a:endParaRPr lang="en-US"/>
          </a:p>
        </p:txBody>
      </p:sp>
      <p:sp>
        <p:nvSpPr>
          <p:cNvPr id="5" name="Slide Number Placeholder 4">
            <a:extLst>
              <a:ext uri="{FF2B5EF4-FFF2-40B4-BE49-F238E27FC236}">
                <a16:creationId xmlns:a16="http://schemas.microsoft.com/office/drawing/2014/main" id="{DAC66F56-7458-2E92-EDCC-6269D9422878}"/>
              </a:ext>
            </a:extLst>
          </p:cNvPr>
          <p:cNvSpPr>
            <a:spLocks noGrp="1"/>
          </p:cNvSpPr>
          <p:nvPr>
            <p:ph type="sldNum" sz="quarter" idx="3"/>
          </p:nvPr>
        </p:nvSpPr>
        <p:spPr>
          <a:xfrm>
            <a:off x="4144011" y="9121143"/>
            <a:ext cx="3169920" cy="480060"/>
          </a:xfrm>
          <a:prstGeom prst="rect">
            <a:avLst/>
          </a:prstGeom>
        </p:spPr>
        <p:txBody>
          <a:bodyPr vert="horz" lIns="108265" tIns="54132" rIns="108265" bIns="54132" rtlCol="0" anchor="b"/>
          <a:lstStyle>
            <a:lvl1pPr algn="r">
              <a:defRPr sz="1400"/>
            </a:lvl1pPr>
          </a:lstStyle>
          <a:p>
            <a:fld id="{BED8A8D4-1861-4F4B-A36E-E728CA500660}" type="slidenum">
              <a:rPr lang="en-US" smtClean="0"/>
              <a:t>‹#›</a:t>
            </a:fld>
            <a:endParaRPr lang="en-US"/>
          </a:p>
        </p:txBody>
      </p:sp>
    </p:spTree>
    <p:extLst>
      <p:ext uri="{BB962C8B-B14F-4D97-AF65-F5344CB8AC3E}">
        <p14:creationId xmlns:p14="http://schemas.microsoft.com/office/powerpoint/2010/main" val="51364288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0060"/>
          </a:xfrm>
          <a:prstGeom prst="rect">
            <a:avLst/>
          </a:prstGeom>
        </p:spPr>
        <p:txBody>
          <a:bodyPr vert="horz" lIns="108265" tIns="54132" rIns="108265" bIns="54132" rtlCol="0"/>
          <a:lstStyle>
            <a:lvl1pPr algn="l">
              <a:defRPr sz="1400"/>
            </a:lvl1pPr>
          </a:lstStyle>
          <a:p>
            <a:endParaRPr lang="en-US"/>
          </a:p>
        </p:txBody>
      </p:sp>
      <p:sp>
        <p:nvSpPr>
          <p:cNvPr id="3" name="Date Placeholder 2"/>
          <p:cNvSpPr>
            <a:spLocks noGrp="1"/>
          </p:cNvSpPr>
          <p:nvPr>
            <p:ph type="dt" idx="1"/>
          </p:nvPr>
        </p:nvSpPr>
        <p:spPr>
          <a:xfrm>
            <a:off x="4144011" y="1"/>
            <a:ext cx="3169920" cy="480060"/>
          </a:xfrm>
          <a:prstGeom prst="rect">
            <a:avLst/>
          </a:prstGeom>
        </p:spPr>
        <p:txBody>
          <a:bodyPr vert="horz" lIns="108265" tIns="54132" rIns="108265" bIns="54132" rtlCol="0"/>
          <a:lstStyle>
            <a:lvl1pPr algn="r">
              <a:defRPr sz="1400"/>
            </a:lvl1pPr>
          </a:lstStyle>
          <a:p>
            <a:fld id="{CEF3C0B3-0DFD-4B27-8BAA-16CF4386872B}" type="datetime1">
              <a:rPr lang="en-US" smtClean="0"/>
              <a:t>30/07/2026</a:t>
            </a:fld>
            <a:endParaRPr lang="en-US"/>
          </a:p>
        </p:txBody>
      </p:sp>
      <p:sp>
        <p:nvSpPr>
          <p:cNvPr id="4" name="Slide Image Placeholder 3"/>
          <p:cNvSpPr>
            <a:spLocks noGrp="1" noRot="1" noChangeAspect="1"/>
          </p:cNvSpPr>
          <p:nvPr>
            <p:ph type="sldImg" idx="2"/>
          </p:nvPr>
        </p:nvSpPr>
        <p:spPr>
          <a:xfrm>
            <a:off x="2535238" y="1200150"/>
            <a:ext cx="2244725" cy="3244850"/>
          </a:xfrm>
          <a:prstGeom prst="rect">
            <a:avLst/>
          </a:prstGeom>
          <a:noFill/>
          <a:ln w="12700">
            <a:solidFill>
              <a:prstClr val="black"/>
            </a:solidFill>
          </a:ln>
        </p:spPr>
        <p:txBody>
          <a:bodyPr vert="horz" lIns="108265" tIns="54132" rIns="108265" bIns="54132" rtlCol="0" anchor="ctr"/>
          <a:lstStyle/>
          <a:p>
            <a:endParaRPr lang="en-US"/>
          </a:p>
        </p:txBody>
      </p:sp>
      <p:sp>
        <p:nvSpPr>
          <p:cNvPr id="5" name="Notes Placeholder 4"/>
          <p:cNvSpPr>
            <a:spLocks noGrp="1"/>
          </p:cNvSpPr>
          <p:nvPr>
            <p:ph type="body" sz="quarter" idx="3"/>
          </p:nvPr>
        </p:nvSpPr>
        <p:spPr>
          <a:xfrm>
            <a:off x="731520" y="4619838"/>
            <a:ext cx="5852160" cy="3781213"/>
          </a:xfrm>
          <a:prstGeom prst="rect">
            <a:avLst/>
          </a:prstGeom>
        </p:spPr>
        <p:txBody>
          <a:bodyPr vert="horz" lIns="108265" tIns="54132" rIns="108265" bIns="5413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21143"/>
            <a:ext cx="3169920" cy="480060"/>
          </a:xfrm>
          <a:prstGeom prst="rect">
            <a:avLst/>
          </a:prstGeom>
        </p:spPr>
        <p:txBody>
          <a:bodyPr vert="horz" lIns="108265" tIns="54132" rIns="108265" bIns="54132" rtlCol="0" anchor="b"/>
          <a:lstStyle>
            <a:lvl1pPr algn="l">
              <a:defRPr sz="1400"/>
            </a:lvl1pPr>
          </a:lstStyle>
          <a:p>
            <a:endParaRPr lang="en-US"/>
          </a:p>
        </p:txBody>
      </p:sp>
      <p:sp>
        <p:nvSpPr>
          <p:cNvPr id="7" name="Slide Number Placeholder 6"/>
          <p:cNvSpPr>
            <a:spLocks noGrp="1"/>
          </p:cNvSpPr>
          <p:nvPr>
            <p:ph type="sldNum" sz="quarter" idx="5"/>
          </p:nvPr>
        </p:nvSpPr>
        <p:spPr>
          <a:xfrm>
            <a:off x="4144011" y="9121143"/>
            <a:ext cx="3169920" cy="480060"/>
          </a:xfrm>
          <a:prstGeom prst="rect">
            <a:avLst/>
          </a:prstGeom>
        </p:spPr>
        <p:txBody>
          <a:bodyPr vert="horz" lIns="108265" tIns="54132" rIns="108265" bIns="54132" rtlCol="0" anchor="b"/>
          <a:lstStyle>
            <a:lvl1pPr algn="r">
              <a:defRPr sz="1400"/>
            </a:lvl1pPr>
          </a:lstStyle>
          <a:p>
            <a:fld id="{4377EF52-10CC-4234-A34E-AB4CDAD75232}" type="slidenum">
              <a:rPr lang="en-US" smtClean="0"/>
              <a:t>‹#›</a:t>
            </a:fld>
            <a:endParaRPr lang="en-US"/>
          </a:p>
        </p:txBody>
      </p:sp>
    </p:spTree>
    <p:extLst>
      <p:ext uri="{BB962C8B-B14F-4D97-AF65-F5344CB8AC3E}">
        <p14:creationId xmlns:p14="http://schemas.microsoft.com/office/powerpoint/2010/main" val="2926049210"/>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a:p>
        </p:txBody>
      </p:sp>
    </p:spTree>
    <p:extLst>
      <p:ext uri="{BB962C8B-B14F-4D97-AF65-F5344CB8AC3E}">
        <p14:creationId xmlns:p14="http://schemas.microsoft.com/office/powerpoint/2010/main" val="33874627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85153" y="9372600"/>
            <a:ext cx="6688931" cy="0"/>
          </a:xfrm>
          <a:custGeom>
            <a:avLst/>
            <a:gdLst/>
            <a:ahLst/>
            <a:cxnLst/>
            <a:rect l="l" t="t" r="r" b="b"/>
            <a:pathLst>
              <a:path w="8918575">
                <a:moveTo>
                  <a:pt x="0" y="0"/>
                </a:moveTo>
                <a:lnTo>
                  <a:pt x="8918219" y="0"/>
                </a:lnTo>
              </a:path>
            </a:pathLst>
          </a:custGeom>
          <a:ln w="19050">
            <a:solidFill>
              <a:srgbClr val="D9D9D9"/>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a:ln>
                <a:noFill/>
              </a:ln>
              <a:solidFill>
                <a:prstClr val="black"/>
              </a:solidFill>
              <a:effectLst/>
              <a:uLnTx/>
              <a:uFillTx/>
              <a:latin typeface="Calibri"/>
              <a:ea typeface="+mn-ea"/>
              <a:cs typeface="+mn-cs"/>
            </a:endParaRPr>
          </a:p>
        </p:txBody>
      </p:sp>
      <p:pic>
        <p:nvPicPr>
          <p:cNvPr id="4" name="bg object 17">
            <a:extLst>
              <a:ext uri="{FF2B5EF4-FFF2-40B4-BE49-F238E27FC236}">
                <a16:creationId xmlns:a16="http://schemas.microsoft.com/office/drawing/2014/main" id="{267DC284-F6E8-434E-742A-E8156F583E9C}"/>
              </a:ext>
            </a:extLst>
          </p:cNvPr>
          <p:cNvPicPr/>
          <p:nvPr userDrawn="1"/>
        </p:nvPicPr>
        <p:blipFill>
          <a:blip r:embed="rId2" cstate="print">
            <a:extLst>
              <a:ext uri="{28A0092B-C50C-407E-A947-70E740481C1C}">
                <a14:useLocalDpi xmlns:a14="http://schemas.microsoft.com/office/drawing/2010/main" val="0"/>
              </a:ext>
            </a:extLst>
          </a:blip>
          <a:srcRect t="26127" b="22396"/>
          <a:stretch/>
        </p:blipFill>
        <p:spPr>
          <a:xfrm>
            <a:off x="75628" y="9448800"/>
            <a:ext cx="1676972" cy="380999"/>
          </a:xfrm>
          <a:prstGeom prst="rect">
            <a:avLst/>
          </a:prstGeom>
        </p:spPr>
      </p:pic>
      <p:sp>
        <p:nvSpPr>
          <p:cNvPr id="5" name="Holder 6">
            <a:extLst>
              <a:ext uri="{FF2B5EF4-FFF2-40B4-BE49-F238E27FC236}">
                <a16:creationId xmlns:a16="http://schemas.microsoft.com/office/drawing/2014/main" id="{9169EE29-DDC8-39EF-FA95-6C3C6D86DD5F}"/>
              </a:ext>
            </a:extLst>
          </p:cNvPr>
          <p:cNvSpPr>
            <a:spLocks noGrp="1"/>
          </p:cNvSpPr>
          <p:nvPr>
            <p:ph type="sldNum" sz="quarter" idx="7"/>
          </p:nvPr>
        </p:nvSpPr>
        <p:spPr>
          <a:xfrm>
            <a:off x="3505200" y="9525000"/>
            <a:ext cx="457200" cy="161583"/>
          </a:xfrm>
          <a:prstGeom prst="rect">
            <a:avLst/>
          </a:prstGeom>
        </p:spPr>
        <p:txBody>
          <a:bodyPr wrap="square" lIns="0" tIns="0" rIns="0" bIns="0">
            <a:spAutoFit/>
          </a:bodyPr>
          <a:lstStyle>
            <a:lvl1pPr>
              <a:defRPr sz="1050" b="0" i="0">
                <a:solidFill>
                  <a:srgbClr val="4B4847"/>
                </a:solidFill>
                <a:latin typeface="Arial" panose="020B0604020202020204" pitchFamily="34" charset="0"/>
                <a:cs typeface="Arial" panose="020B0604020202020204" pitchFamily="34" charset="0"/>
              </a:defRPr>
            </a:lvl1pPr>
          </a:lstStyle>
          <a:p>
            <a:pPr marL="28575">
              <a:spcBef>
                <a:spcPts val="19"/>
              </a:spcBef>
            </a:pPr>
            <a:fld id="{81D60167-4931-47E6-BA6A-407CBD079E47}" type="slidenum">
              <a:rPr lang="vi-VN" smtClean="0"/>
              <a:pPr marL="28575">
                <a:spcBef>
                  <a:spcPts val="19"/>
                </a:spcBef>
              </a:pPr>
              <a:t>‹#›</a:t>
            </a:fld>
            <a:endParaRPr lang="vi-VN" sz="1050"/>
          </a:p>
        </p:txBody>
      </p:sp>
      <p:sp>
        <p:nvSpPr>
          <p:cNvPr id="8" name="Text Placeholder 7">
            <a:extLst>
              <a:ext uri="{FF2B5EF4-FFF2-40B4-BE49-F238E27FC236}">
                <a16:creationId xmlns:a16="http://schemas.microsoft.com/office/drawing/2014/main" id="{EFBF3FF2-8BCE-687E-6AC7-E0C20B825D6D}"/>
              </a:ext>
            </a:extLst>
          </p:cNvPr>
          <p:cNvSpPr>
            <a:spLocks noGrp="1"/>
          </p:cNvSpPr>
          <p:nvPr>
            <p:ph type="body" sz="quarter" idx="10" hasCustomPrompt="1"/>
          </p:nvPr>
        </p:nvSpPr>
        <p:spPr>
          <a:xfrm>
            <a:off x="304800" y="164067"/>
            <a:ext cx="6248400" cy="369332"/>
          </a:xfrm>
        </p:spPr>
        <p:txBody>
          <a:bodyPr/>
          <a:lstStyle>
            <a:lvl1pPr>
              <a:defRPr sz="2400">
                <a:solidFill>
                  <a:schemeClr val="tx1"/>
                </a:solidFill>
              </a:defRPr>
            </a:lvl1pPr>
          </a:lstStyle>
          <a:p>
            <a:pPr lvl="0"/>
            <a:r>
              <a:rPr lang="en-US"/>
              <a:t>Title</a:t>
            </a:r>
            <a:endParaRPr lang="vi-VN"/>
          </a:p>
        </p:txBody>
      </p:sp>
    </p:spTree>
    <p:extLst>
      <p:ext uri="{BB962C8B-B14F-4D97-AF65-F5344CB8AC3E}">
        <p14:creationId xmlns:p14="http://schemas.microsoft.com/office/powerpoint/2010/main" val="2283033329"/>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2_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05206" y="537409"/>
            <a:ext cx="6688931" cy="0"/>
          </a:xfrm>
          <a:custGeom>
            <a:avLst/>
            <a:gdLst/>
            <a:ahLst/>
            <a:cxnLst/>
            <a:rect l="l" t="t" r="r" b="b"/>
            <a:pathLst>
              <a:path w="8918575">
                <a:moveTo>
                  <a:pt x="0" y="0"/>
                </a:moveTo>
                <a:lnTo>
                  <a:pt x="8918219" y="0"/>
                </a:lnTo>
              </a:path>
            </a:pathLst>
          </a:custGeom>
          <a:ln w="19050">
            <a:solidFill>
              <a:srgbClr val="D9D9D9"/>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a:ln>
                <a:noFill/>
              </a:ln>
              <a:solidFill>
                <a:prstClr val="black"/>
              </a:solidFill>
              <a:effectLst/>
              <a:uLnTx/>
              <a:uFillTx/>
              <a:latin typeface="Calibri"/>
              <a:ea typeface="+mn-ea"/>
              <a:cs typeface="+mn-cs"/>
            </a:endParaRPr>
          </a:p>
        </p:txBody>
      </p:sp>
      <p:pic>
        <p:nvPicPr>
          <p:cNvPr id="4" name="bg object 17">
            <a:extLst>
              <a:ext uri="{FF2B5EF4-FFF2-40B4-BE49-F238E27FC236}">
                <a16:creationId xmlns:a16="http://schemas.microsoft.com/office/drawing/2014/main" id="{267DC284-F6E8-434E-742A-E8156F583E9C}"/>
              </a:ext>
            </a:extLst>
          </p:cNvPr>
          <p:cNvPicPr/>
          <p:nvPr userDrawn="1"/>
        </p:nvPicPr>
        <p:blipFill>
          <a:blip r:embed="rId2" cstate="print">
            <a:extLst>
              <a:ext uri="{28A0092B-C50C-407E-A947-70E740481C1C}">
                <a14:useLocalDpi xmlns:a14="http://schemas.microsoft.com/office/drawing/2010/main" val="0"/>
              </a:ext>
            </a:extLst>
          </a:blip>
          <a:srcRect t="26127" b="22396"/>
          <a:stretch/>
        </p:blipFill>
        <p:spPr>
          <a:xfrm>
            <a:off x="105206" y="152401"/>
            <a:ext cx="1676972" cy="380999"/>
          </a:xfrm>
          <a:prstGeom prst="rect">
            <a:avLst/>
          </a:prstGeom>
        </p:spPr>
      </p:pic>
    </p:spTree>
    <p:extLst>
      <p:ext uri="{BB962C8B-B14F-4D97-AF65-F5344CB8AC3E}">
        <p14:creationId xmlns:p14="http://schemas.microsoft.com/office/powerpoint/2010/main" val="2715857600"/>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5626" y="9372600"/>
            <a:ext cx="6706745" cy="113711"/>
          </a:xfrm>
          <a:custGeom>
            <a:avLst/>
            <a:gdLst/>
            <a:ahLst/>
            <a:cxnLst/>
            <a:rect l="l" t="t" r="r" b="b"/>
            <a:pathLst>
              <a:path w="4465955">
                <a:moveTo>
                  <a:pt x="0" y="0"/>
                </a:moveTo>
                <a:lnTo>
                  <a:pt x="4465853" y="0"/>
                </a:lnTo>
              </a:path>
            </a:pathLst>
          </a:custGeom>
          <a:ln w="19050">
            <a:solidFill>
              <a:srgbClr val="D9D9D9"/>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a:ln>
                <a:noFill/>
              </a:ln>
              <a:solidFill>
                <a:prstClr val="black"/>
              </a:solidFill>
              <a:effectLst/>
              <a:uLnTx/>
              <a:uFillTx/>
              <a:latin typeface="Calibri"/>
              <a:ea typeface="+mn-ea"/>
              <a:cs typeface="+mn-cs"/>
            </a:endParaRPr>
          </a:p>
        </p:txBody>
      </p:sp>
      <p:pic>
        <p:nvPicPr>
          <p:cNvPr id="7" name="bg object 18">
            <a:extLst>
              <a:ext uri="{FF2B5EF4-FFF2-40B4-BE49-F238E27FC236}">
                <a16:creationId xmlns:a16="http://schemas.microsoft.com/office/drawing/2014/main" id="{C313F0D4-5183-62A7-4318-02BBF9B1281B}"/>
              </a:ext>
            </a:extLst>
          </p:cNvPr>
          <p:cNvPicPr/>
          <p:nvPr userDrawn="1"/>
        </p:nvPicPr>
        <p:blipFill>
          <a:blip r:embed="rId2" cstate="print">
            <a:extLst>
              <a:ext uri="{28A0092B-C50C-407E-A947-70E740481C1C}">
                <a14:useLocalDpi xmlns:a14="http://schemas.microsoft.com/office/drawing/2010/main" val="0"/>
              </a:ext>
            </a:extLst>
          </a:blip>
          <a:srcRect/>
          <a:stretch/>
        </p:blipFill>
        <p:spPr>
          <a:xfrm>
            <a:off x="5622758" y="9448800"/>
            <a:ext cx="1139560" cy="336860"/>
          </a:xfrm>
          <a:prstGeom prst="rect">
            <a:avLst/>
          </a:prstGeom>
        </p:spPr>
      </p:pic>
      <p:sp>
        <p:nvSpPr>
          <p:cNvPr id="8" name="Holder 6">
            <a:extLst>
              <a:ext uri="{FF2B5EF4-FFF2-40B4-BE49-F238E27FC236}">
                <a16:creationId xmlns:a16="http://schemas.microsoft.com/office/drawing/2014/main" id="{754B3769-EB24-9740-8285-AFC89E52193F}"/>
              </a:ext>
            </a:extLst>
          </p:cNvPr>
          <p:cNvSpPr>
            <a:spLocks noGrp="1"/>
          </p:cNvSpPr>
          <p:nvPr>
            <p:ph type="sldNum" sz="quarter" idx="7"/>
          </p:nvPr>
        </p:nvSpPr>
        <p:spPr>
          <a:xfrm>
            <a:off x="3429000" y="9525001"/>
            <a:ext cx="381000" cy="161583"/>
          </a:xfrm>
          <a:prstGeom prst="rect">
            <a:avLst/>
          </a:prstGeom>
        </p:spPr>
        <p:txBody>
          <a:bodyPr wrap="square" lIns="0" tIns="0" rIns="0" bIns="0">
            <a:spAutoFit/>
          </a:bodyPr>
          <a:lstStyle>
            <a:lvl1pPr>
              <a:defRPr sz="1050" b="0" i="0">
                <a:solidFill>
                  <a:srgbClr val="4B4847"/>
                </a:solidFill>
                <a:latin typeface="Arial" panose="020B0604020202020204" pitchFamily="34" charset="0"/>
                <a:cs typeface="Arial" panose="020B0604020202020204" pitchFamily="34" charset="0"/>
              </a:defRPr>
            </a:lvl1pPr>
          </a:lstStyle>
          <a:p>
            <a:pPr marL="28575">
              <a:spcBef>
                <a:spcPts val="19"/>
              </a:spcBef>
            </a:pPr>
            <a:fld id="{81D60167-4931-47E6-BA6A-407CBD079E47}" type="slidenum">
              <a:rPr lang="vi-VN" smtClean="0"/>
              <a:pPr marL="28575">
                <a:spcBef>
                  <a:spcPts val="19"/>
                </a:spcBef>
              </a:pPr>
              <a:t>‹#›</a:t>
            </a:fld>
            <a:endParaRPr lang="vi-VN" sz="1050"/>
          </a:p>
        </p:txBody>
      </p:sp>
    </p:spTree>
    <p:extLst>
      <p:ext uri="{BB962C8B-B14F-4D97-AF65-F5344CB8AC3E}">
        <p14:creationId xmlns:p14="http://schemas.microsoft.com/office/powerpoint/2010/main" val="1377809447"/>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5626" y="9372600"/>
            <a:ext cx="6706745" cy="113711"/>
          </a:xfrm>
          <a:custGeom>
            <a:avLst/>
            <a:gdLst/>
            <a:ahLst/>
            <a:cxnLst/>
            <a:rect l="l" t="t" r="r" b="b"/>
            <a:pathLst>
              <a:path w="4465955">
                <a:moveTo>
                  <a:pt x="0" y="0"/>
                </a:moveTo>
                <a:lnTo>
                  <a:pt x="4465853" y="0"/>
                </a:lnTo>
              </a:path>
            </a:pathLst>
          </a:custGeom>
          <a:ln w="19050">
            <a:solidFill>
              <a:srgbClr val="D9D9D9"/>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a:ln>
                <a:noFill/>
              </a:ln>
              <a:solidFill>
                <a:prstClr val="black"/>
              </a:solidFill>
              <a:effectLst/>
              <a:uLnTx/>
              <a:uFillTx/>
              <a:latin typeface="Calibri"/>
              <a:ea typeface="+mn-ea"/>
              <a:cs typeface="+mn-cs"/>
            </a:endParaRPr>
          </a:p>
        </p:txBody>
      </p:sp>
      <p:pic>
        <p:nvPicPr>
          <p:cNvPr id="4" name="bg object 17">
            <a:extLst>
              <a:ext uri="{FF2B5EF4-FFF2-40B4-BE49-F238E27FC236}">
                <a16:creationId xmlns:a16="http://schemas.microsoft.com/office/drawing/2014/main" id="{9C0884CB-0836-539B-446A-7D87636B5275}"/>
              </a:ext>
            </a:extLst>
          </p:cNvPr>
          <p:cNvPicPr/>
          <p:nvPr userDrawn="1"/>
        </p:nvPicPr>
        <p:blipFill>
          <a:blip r:embed="rId2" cstate="print">
            <a:extLst>
              <a:ext uri="{28A0092B-C50C-407E-A947-70E740481C1C}">
                <a14:useLocalDpi xmlns:a14="http://schemas.microsoft.com/office/drawing/2010/main" val="0"/>
              </a:ext>
            </a:extLst>
          </a:blip>
          <a:srcRect t="26127" b="22396"/>
          <a:stretch/>
        </p:blipFill>
        <p:spPr>
          <a:xfrm>
            <a:off x="75628" y="9448800"/>
            <a:ext cx="1600772" cy="396408"/>
          </a:xfrm>
          <a:prstGeom prst="rect">
            <a:avLst/>
          </a:prstGeom>
        </p:spPr>
      </p:pic>
      <p:pic>
        <p:nvPicPr>
          <p:cNvPr id="7" name="bg object 18">
            <a:extLst>
              <a:ext uri="{FF2B5EF4-FFF2-40B4-BE49-F238E27FC236}">
                <a16:creationId xmlns:a16="http://schemas.microsoft.com/office/drawing/2014/main" id="{C313F0D4-5183-62A7-4318-02BBF9B1281B}"/>
              </a:ext>
            </a:extLst>
          </p:cNvPr>
          <p:cNvPicPr/>
          <p:nvPr userDrawn="1"/>
        </p:nvPicPr>
        <p:blipFill>
          <a:blip r:embed="rId3" cstate="print">
            <a:extLst>
              <a:ext uri="{28A0092B-C50C-407E-A947-70E740481C1C}">
                <a14:useLocalDpi xmlns:a14="http://schemas.microsoft.com/office/drawing/2010/main" val="0"/>
              </a:ext>
            </a:extLst>
          </a:blip>
          <a:srcRect/>
          <a:stretch/>
        </p:blipFill>
        <p:spPr>
          <a:xfrm>
            <a:off x="5691419" y="9429455"/>
            <a:ext cx="1086941" cy="336860"/>
          </a:xfrm>
          <a:prstGeom prst="rect">
            <a:avLst/>
          </a:prstGeom>
        </p:spPr>
      </p:pic>
      <p:sp>
        <p:nvSpPr>
          <p:cNvPr id="8" name="Holder 6">
            <a:extLst>
              <a:ext uri="{FF2B5EF4-FFF2-40B4-BE49-F238E27FC236}">
                <a16:creationId xmlns:a16="http://schemas.microsoft.com/office/drawing/2014/main" id="{754B3769-EB24-9740-8285-AFC89E52193F}"/>
              </a:ext>
            </a:extLst>
          </p:cNvPr>
          <p:cNvSpPr>
            <a:spLocks noGrp="1"/>
          </p:cNvSpPr>
          <p:nvPr>
            <p:ph type="sldNum" sz="quarter" idx="7"/>
          </p:nvPr>
        </p:nvSpPr>
        <p:spPr>
          <a:xfrm>
            <a:off x="3429000" y="9525000"/>
            <a:ext cx="381000" cy="161583"/>
          </a:xfrm>
          <a:prstGeom prst="rect">
            <a:avLst/>
          </a:prstGeom>
        </p:spPr>
        <p:txBody>
          <a:bodyPr wrap="square" lIns="0" tIns="0" rIns="0" bIns="0">
            <a:spAutoFit/>
          </a:bodyPr>
          <a:lstStyle>
            <a:lvl1pPr>
              <a:defRPr sz="1050" b="0" i="0">
                <a:solidFill>
                  <a:srgbClr val="4B4847"/>
                </a:solidFill>
                <a:latin typeface="Arial" panose="020B0604020202020204" pitchFamily="34" charset="0"/>
                <a:cs typeface="Arial" panose="020B0604020202020204" pitchFamily="34" charset="0"/>
              </a:defRPr>
            </a:lvl1pPr>
          </a:lstStyle>
          <a:p>
            <a:pPr marL="28575">
              <a:spcBef>
                <a:spcPts val="19"/>
              </a:spcBef>
            </a:pPr>
            <a:fld id="{81D60167-4931-47E6-BA6A-407CBD079E47}" type="slidenum">
              <a:rPr lang="vi-VN" smtClean="0"/>
              <a:pPr marL="28575">
                <a:spcBef>
                  <a:spcPts val="19"/>
                </a:spcBef>
              </a:pPr>
              <a:t>‹#›</a:t>
            </a:fld>
            <a:endParaRPr lang="vi-VN" sz="1050"/>
          </a:p>
        </p:txBody>
      </p:sp>
    </p:spTree>
    <p:extLst>
      <p:ext uri="{BB962C8B-B14F-4D97-AF65-F5344CB8AC3E}">
        <p14:creationId xmlns:p14="http://schemas.microsoft.com/office/powerpoint/2010/main" val="568592237"/>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userDrawn="1">
  <p:cSld name="2_Title Slide">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E98B02F-711C-EB74-92C1-A00AA3F7D239}"/>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l="18864" t="18436" r="17472" b="17034"/>
          <a:stretch>
            <a:fillRect/>
          </a:stretch>
        </p:blipFill>
        <p:spPr>
          <a:xfrm>
            <a:off x="2400300" y="2362200"/>
            <a:ext cx="2057400" cy="1600200"/>
          </a:xfrm>
          <a:prstGeom prst="rect">
            <a:avLst/>
          </a:prstGeom>
        </p:spPr>
      </p:pic>
      <p:sp>
        <p:nvSpPr>
          <p:cNvPr id="8" name="TextBox 7">
            <a:extLst>
              <a:ext uri="{FF2B5EF4-FFF2-40B4-BE49-F238E27FC236}">
                <a16:creationId xmlns:a16="http://schemas.microsoft.com/office/drawing/2014/main" id="{4DC06579-B06B-A33D-B131-BAFD7C43B02D}"/>
              </a:ext>
            </a:extLst>
          </p:cNvPr>
          <p:cNvSpPr txBox="1"/>
          <p:nvPr userDrawn="1"/>
        </p:nvSpPr>
        <p:spPr>
          <a:xfrm>
            <a:off x="381000" y="8991600"/>
            <a:ext cx="6248400" cy="307777"/>
          </a:xfrm>
          <a:prstGeom prst="rect">
            <a:avLst/>
          </a:prstGeom>
          <a:noFill/>
        </p:spPr>
        <p:txBody>
          <a:bodyPr wrap="square" rtlCol="0">
            <a:spAutoFit/>
          </a:bodyPr>
          <a:lstStyle/>
          <a:p>
            <a:pPr algn="ctr"/>
            <a:r>
              <a:rPr lang="en-US" sz="1400" b="1">
                <a:latin typeface="Arial" panose="020B0604020202020204" pitchFamily="34" charset="0"/>
                <a:cs typeface="Arial" panose="020B0604020202020204" pitchFamily="34" charset="0"/>
              </a:rPr>
              <a:t>UD Trucks Việt Nam</a:t>
            </a:r>
            <a:endParaRPr lang="vi-VN" sz="1400" b="1">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B6E189E3-4531-70A4-55D7-0EC38C7B67CA}"/>
              </a:ext>
            </a:extLst>
          </p:cNvPr>
          <p:cNvSpPr txBox="1"/>
          <p:nvPr userDrawn="1"/>
        </p:nvSpPr>
        <p:spPr>
          <a:xfrm>
            <a:off x="304800" y="9296400"/>
            <a:ext cx="6248400" cy="307777"/>
          </a:xfrm>
          <a:prstGeom prst="rect">
            <a:avLst/>
          </a:prstGeom>
          <a:noFill/>
        </p:spPr>
        <p:txBody>
          <a:bodyPr wrap="square" rtlCol="0">
            <a:spAutoFit/>
          </a:bodyPr>
          <a:lstStyle/>
          <a:p>
            <a:pPr algn="ctr"/>
            <a:r>
              <a:rPr lang="en-US" sz="1400" b="0">
                <a:latin typeface="Arial" panose="020B0604020202020204" pitchFamily="34" charset="0"/>
                <a:cs typeface="Arial" panose="020B0604020202020204" pitchFamily="34" charset="0"/>
              </a:rPr>
              <a:t>39A/11 Quốc Lộ 1A, KP Ngãi Thắng, P Đông Hòa, TP HCM</a:t>
            </a:r>
            <a:endParaRPr lang="vi-VN" sz="1400" b="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F20C7C18-314F-27DC-C126-CA3B7C0CC2B5}"/>
              </a:ext>
            </a:extLst>
          </p:cNvPr>
          <p:cNvSpPr txBox="1"/>
          <p:nvPr userDrawn="1"/>
        </p:nvSpPr>
        <p:spPr>
          <a:xfrm>
            <a:off x="304800" y="9542165"/>
            <a:ext cx="6248400" cy="307777"/>
          </a:xfrm>
          <a:prstGeom prst="rect">
            <a:avLst/>
          </a:prstGeom>
          <a:noFill/>
        </p:spPr>
        <p:txBody>
          <a:bodyPr wrap="square" rtlCol="0">
            <a:spAutoFit/>
          </a:bodyPr>
          <a:lstStyle/>
          <a:p>
            <a:pPr algn="ctr"/>
            <a:r>
              <a:rPr lang="en-US" sz="1400" b="0">
                <a:latin typeface="Arial" panose="020B0604020202020204" pitchFamily="34" charset="0"/>
                <a:cs typeface="Arial" panose="020B0604020202020204" pitchFamily="34" charset="0"/>
              </a:rPr>
              <a:t>udtrucks.com.vn</a:t>
            </a:r>
            <a:endParaRPr lang="vi-VN" sz="1400" b="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02199100"/>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3_Title Slid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447776"/>
      </p:ext>
    </p:extLst>
  </p:cSld>
  <p:clrMapOvr>
    <a:masterClrMapping/>
  </p:clrMapOvr>
  <mc:AlternateContent xmlns:mc="http://schemas.openxmlformats.org/markup-compatibility/2006">
    <mc:Choice xmlns:p14="http://schemas.microsoft.com/office/powerpoint/2010/main" Requires="p14">
      <p:transition p14:dur="250" advClick="0" advTm="0">
        <p:fade/>
      </p:transition>
    </mc:Choice>
    <mc:Fallback>
      <p:transition advClick="0" advTm="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84534" y="9271109"/>
            <a:ext cx="6688931" cy="0"/>
          </a:xfrm>
          <a:custGeom>
            <a:avLst/>
            <a:gdLst/>
            <a:ahLst/>
            <a:cxnLst/>
            <a:rect l="l" t="t" r="r" b="b"/>
            <a:pathLst>
              <a:path w="8918575">
                <a:moveTo>
                  <a:pt x="0" y="0"/>
                </a:moveTo>
                <a:lnTo>
                  <a:pt x="8918219" y="0"/>
                </a:lnTo>
              </a:path>
            </a:pathLst>
          </a:custGeom>
          <a:ln w="19050">
            <a:solidFill>
              <a:srgbClr val="D9D9D9"/>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a:ln>
                <a:noFill/>
              </a:ln>
              <a:solidFill>
                <a:prstClr val="black"/>
              </a:solidFill>
              <a:effectLst/>
              <a:uLnTx/>
              <a:uFillTx/>
              <a:latin typeface="Calibri"/>
              <a:ea typeface="+mn-ea"/>
              <a:cs typeface="+mn-cs"/>
            </a:endParaRPr>
          </a:p>
        </p:txBody>
      </p:sp>
      <p:pic>
        <p:nvPicPr>
          <p:cNvPr id="17" name="bg object 17"/>
          <p:cNvPicPr/>
          <p:nvPr/>
        </p:nvPicPr>
        <p:blipFill>
          <a:blip r:embed="rId8" cstate="print">
            <a:extLst>
              <a:ext uri="{28A0092B-C50C-407E-A947-70E740481C1C}">
                <a14:useLocalDpi xmlns:a14="http://schemas.microsoft.com/office/drawing/2010/main" val="0"/>
              </a:ext>
            </a:extLst>
          </a:blip>
          <a:srcRect t="26127" b="22396"/>
          <a:stretch/>
        </p:blipFill>
        <p:spPr>
          <a:xfrm>
            <a:off x="76513" y="9360044"/>
            <a:ext cx="1676972" cy="488740"/>
          </a:xfrm>
          <a:prstGeom prst="rect">
            <a:avLst/>
          </a:prstGeom>
        </p:spPr>
      </p:pic>
      <p:pic>
        <p:nvPicPr>
          <p:cNvPr id="18" name="bg object 18"/>
          <p:cNvPicPr/>
          <p:nvPr/>
        </p:nvPicPr>
        <p:blipFill>
          <a:blip r:embed="rId9" cstate="print">
            <a:extLst>
              <a:ext uri="{28A0092B-C50C-407E-A947-70E740481C1C}">
                <a14:useLocalDpi xmlns:a14="http://schemas.microsoft.com/office/drawing/2010/main" val="0"/>
              </a:ext>
            </a:extLst>
          </a:blip>
          <a:srcRect/>
          <a:stretch/>
        </p:blipFill>
        <p:spPr>
          <a:xfrm>
            <a:off x="5534125" y="9369698"/>
            <a:ext cx="1239340" cy="437330"/>
          </a:xfrm>
          <a:prstGeom prst="rect">
            <a:avLst/>
          </a:prstGeom>
        </p:spPr>
      </p:pic>
      <p:sp>
        <p:nvSpPr>
          <p:cNvPr id="2" name="Holder 2"/>
          <p:cNvSpPr>
            <a:spLocks noGrp="1"/>
          </p:cNvSpPr>
          <p:nvPr>
            <p:ph type="title"/>
          </p:nvPr>
        </p:nvSpPr>
        <p:spPr>
          <a:xfrm>
            <a:off x="247174" y="208929"/>
            <a:ext cx="4573429" cy="369332"/>
          </a:xfrm>
          <a:prstGeom prst="rect">
            <a:avLst/>
          </a:prstGeom>
        </p:spPr>
        <p:txBody>
          <a:bodyPr wrap="square" lIns="0" tIns="0" rIns="0" bIns="0">
            <a:spAutoFit/>
          </a:bodyPr>
          <a:lstStyle>
            <a:lvl1pPr>
              <a:defRPr sz="2400" b="0" i="0">
                <a:solidFill>
                  <a:srgbClr val="4B4847"/>
                </a:solidFill>
                <a:latin typeface="Arial MT"/>
                <a:cs typeface="Arial MT"/>
              </a:defRPr>
            </a:lvl1pPr>
          </a:lstStyle>
          <a:p>
            <a:endParaRPr/>
          </a:p>
        </p:txBody>
      </p:sp>
      <p:sp>
        <p:nvSpPr>
          <p:cNvPr id="3" name="Holder 3"/>
          <p:cNvSpPr>
            <a:spLocks noGrp="1"/>
          </p:cNvSpPr>
          <p:nvPr>
            <p:ph type="body" idx="1"/>
          </p:nvPr>
        </p:nvSpPr>
        <p:spPr>
          <a:xfrm>
            <a:off x="183356" y="1507301"/>
            <a:ext cx="6496050" cy="615553"/>
          </a:xfrm>
          <a:prstGeom prst="rect">
            <a:avLst/>
          </a:prstGeom>
        </p:spPr>
        <p:txBody>
          <a:bodyPr wrap="square" lIns="0" tIns="0" rIns="0" bIns="0">
            <a:spAutoFit/>
          </a:bodyPr>
          <a:lstStyle>
            <a:lvl1pPr>
              <a:defRPr sz="4000" b="1" i="0">
                <a:solidFill>
                  <a:schemeClr val="bg1"/>
                </a:solidFill>
                <a:latin typeface="Arial"/>
                <a:cs typeface="Arial"/>
              </a:defRPr>
            </a:lvl1pPr>
          </a:lstStyle>
          <a:p>
            <a:endParaRPr/>
          </a:p>
        </p:txBody>
      </p:sp>
      <p:sp>
        <p:nvSpPr>
          <p:cNvPr id="6" name="Holder 6"/>
          <p:cNvSpPr>
            <a:spLocks noGrp="1"/>
          </p:cNvSpPr>
          <p:nvPr>
            <p:ph type="sldNum" sz="quarter" idx="7"/>
          </p:nvPr>
        </p:nvSpPr>
        <p:spPr>
          <a:xfrm>
            <a:off x="3581400" y="9474660"/>
            <a:ext cx="228600" cy="161583"/>
          </a:xfrm>
          <a:prstGeom prst="rect">
            <a:avLst/>
          </a:prstGeom>
        </p:spPr>
        <p:txBody>
          <a:bodyPr wrap="square" lIns="0" tIns="0" rIns="0" bIns="0">
            <a:spAutoFit/>
          </a:bodyPr>
          <a:lstStyle>
            <a:lvl1pPr>
              <a:defRPr sz="1050" b="0" i="0">
                <a:solidFill>
                  <a:srgbClr val="4B4847"/>
                </a:solidFill>
                <a:latin typeface="Arial" panose="020B0604020202020204" pitchFamily="34" charset="0"/>
                <a:cs typeface="Arial" panose="020B0604020202020204" pitchFamily="34" charset="0"/>
              </a:defRPr>
            </a:lvl1pPr>
          </a:lstStyle>
          <a:p>
            <a:pPr marL="28575">
              <a:spcBef>
                <a:spcPts val="19"/>
              </a:spcBef>
            </a:pPr>
            <a:fld id="{81D60167-4931-47E6-BA6A-407CBD079E47}" type="slidenum">
              <a:rPr lang="vi-VN" smtClean="0"/>
              <a:pPr marL="28575">
                <a:spcBef>
                  <a:spcPts val="19"/>
                </a:spcBef>
              </a:pPr>
              <a:t>‹#›</a:t>
            </a:fld>
            <a:endParaRPr lang="vi-VN" sz="1050"/>
          </a:p>
        </p:txBody>
      </p:sp>
    </p:spTree>
    <p:extLst>
      <p:ext uri="{BB962C8B-B14F-4D97-AF65-F5344CB8AC3E}">
        <p14:creationId xmlns:p14="http://schemas.microsoft.com/office/powerpoint/2010/main" val="4148450601"/>
      </p:ext>
    </p:extLst>
  </p:cSld>
  <p:clrMap bg1="lt1" tx1="dk1" bg2="lt2" tx2="dk2" accent1="accent1" accent2="accent2" accent3="accent3" accent4="accent4" accent5="accent5" accent6="accent6" hlink="hlink" folHlink="folHlink"/>
  <p:sldLayoutIdLst>
    <p:sldLayoutId id="2147483669" r:id="rId1"/>
    <p:sldLayoutId id="2147483677" r:id="rId2"/>
    <p:sldLayoutId id="2147483668" r:id="rId3"/>
    <p:sldLayoutId id="2147483674" r:id="rId4"/>
    <p:sldLayoutId id="2147483675" r:id="rId5"/>
    <p:sldLayoutId id="2147483678" r:id="rId6"/>
  </p:sldLayoutIdLst>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hf sldNum="0" hdr="0" ftr="0" dt="0"/>
  <p:txStyles>
    <p:titleStyle>
      <a:lvl1pPr>
        <a:defRPr>
          <a:latin typeface="+mj-lt"/>
          <a:ea typeface="+mj-ea"/>
          <a:cs typeface="+mj-cs"/>
        </a:defRPr>
      </a:lvl1pPr>
    </p:titleStyle>
    <p:bodyStyle>
      <a:lvl1pPr marL="0">
        <a:defRPr>
          <a:latin typeface="+mn-lt"/>
          <a:ea typeface="+mn-ea"/>
          <a:cs typeface="+mn-cs"/>
        </a:defRPr>
      </a:lvl1pPr>
      <a:lvl2pPr marL="342900">
        <a:defRPr>
          <a:latin typeface="+mn-lt"/>
          <a:ea typeface="+mn-ea"/>
          <a:cs typeface="+mn-cs"/>
        </a:defRPr>
      </a:lvl2pPr>
      <a:lvl3pPr marL="685800">
        <a:defRPr>
          <a:latin typeface="+mn-lt"/>
          <a:ea typeface="+mn-ea"/>
          <a:cs typeface="+mn-cs"/>
        </a:defRPr>
      </a:lvl3pPr>
      <a:lvl4pPr marL="1028700">
        <a:defRPr>
          <a:latin typeface="+mn-lt"/>
          <a:ea typeface="+mn-ea"/>
          <a:cs typeface="+mn-cs"/>
        </a:defRPr>
      </a:lvl4pPr>
      <a:lvl5pPr marL="1371600">
        <a:defRPr>
          <a:latin typeface="+mn-lt"/>
          <a:ea typeface="+mn-ea"/>
          <a:cs typeface="+mn-cs"/>
        </a:defRPr>
      </a:lvl5pPr>
      <a:lvl6pPr marL="1714500">
        <a:defRPr>
          <a:latin typeface="+mn-lt"/>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p:bodyStyle>
    <p:otherStyle>
      <a:lvl1pPr marL="0">
        <a:defRPr>
          <a:latin typeface="+mn-lt"/>
          <a:ea typeface="+mn-ea"/>
          <a:cs typeface="+mn-cs"/>
        </a:defRPr>
      </a:lvl1pPr>
      <a:lvl2pPr marL="342900">
        <a:defRPr>
          <a:latin typeface="+mn-lt"/>
          <a:ea typeface="+mn-ea"/>
          <a:cs typeface="+mn-cs"/>
        </a:defRPr>
      </a:lvl2pPr>
      <a:lvl3pPr marL="685800">
        <a:defRPr>
          <a:latin typeface="+mn-lt"/>
          <a:ea typeface="+mn-ea"/>
          <a:cs typeface="+mn-cs"/>
        </a:defRPr>
      </a:lvl3pPr>
      <a:lvl4pPr marL="1028700">
        <a:defRPr>
          <a:latin typeface="+mn-lt"/>
          <a:ea typeface="+mn-ea"/>
          <a:cs typeface="+mn-cs"/>
        </a:defRPr>
      </a:lvl4pPr>
      <a:lvl5pPr marL="1371600">
        <a:defRPr>
          <a:latin typeface="+mn-lt"/>
          <a:ea typeface="+mn-ea"/>
          <a:cs typeface="+mn-cs"/>
        </a:defRPr>
      </a:lvl5pPr>
      <a:lvl6pPr marL="1714500">
        <a:defRPr>
          <a:latin typeface="+mn-lt"/>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1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1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1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1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eg"/><Relationship Id="rId1" Type="http://schemas.openxmlformats.org/officeDocument/2006/relationships/slideLayout" Target="../slideLayouts/slideLayout2.xml"/><Relationship Id="rId4" Type="http://schemas.openxmlformats.org/officeDocument/2006/relationships/image" Target="../media/image41.jpg"/></Relationships>
</file>

<file path=ppt/slides/_rels/slide1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2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73.png"/><Relationship Id="rId7" Type="http://schemas.openxmlformats.org/officeDocument/2006/relationships/image" Target="../media/image77.png"/><Relationship Id="rId2" Type="http://schemas.openxmlformats.org/officeDocument/2006/relationships/image" Target="../media/image72.jpeg"/><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 Id="rId9" Type="http://schemas.openxmlformats.org/officeDocument/2006/relationships/image" Target="../media/image79.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71AEA8D-91D3-B45D-EC26-70A7CFF9B40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700" y="0"/>
            <a:ext cx="6858000" cy="9906000"/>
          </a:xfrm>
          <a:prstGeom prst="rect">
            <a:avLst/>
          </a:prstGeom>
        </p:spPr>
      </p:pic>
      <p:sp>
        <p:nvSpPr>
          <p:cNvPr id="4" name="object 7">
            <a:extLst>
              <a:ext uri="{FF2B5EF4-FFF2-40B4-BE49-F238E27FC236}">
                <a16:creationId xmlns:a16="http://schemas.microsoft.com/office/drawing/2014/main" id="{33568042-3D7B-3930-FDAF-3A597A6660BB}"/>
              </a:ext>
            </a:extLst>
          </p:cNvPr>
          <p:cNvSpPr txBox="1"/>
          <p:nvPr/>
        </p:nvSpPr>
        <p:spPr>
          <a:xfrm>
            <a:off x="2451100" y="322270"/>
            <a:ext cx="4001927" cy="403828"/>
          </a:xfrm>
          <a:prstGeom prst="rect">
            <a:avLst/>
          </a:prstGeom>
          <a:effectLst>
            <a:outerShdw blurRad="50800" dist="38100" dir="5400000" algn="t" rotWithShape="0">
              <a:prstClr val="black">
                <a:alpha val="40000"/>
              </a:prstClr>
            </a:outerShdw>
          </a:effectLst>
        </p:spPr>
        <p:txBody>
          <a:bodyPr vert="horz" wrap="square" lIns="0" tIns="9525" rIns="0" bIns="0" rtlCol="0">
            <a:spAutoFit/>
          </a:bodyPr>
          <a:lstStyle/>
          <a:p>
            <a:pPr marL="9525" marR="3810" algn="ctr">
              <a:lnSpc>
                <a:spcPct val="120000"/>
              </a:lnSpc>
              <a:spcBef>
                <a:spcPts val="75"/>
              </a:spcBef>
            </a:pPr>
            <a:r>
              <a:rPr lang="en-US" sz="2325" b="1" spc="-4">
                <a:solidFill>
                  <a:schemeClr val="bg1"/>
                </a:solidFill>
                <a:latin typeface="Myriad Pro" panose="020B0503030403020204" pitchFamily="34" charset="0"/>
                <a:cs typeface="Arial MT"/>
              </a:rPr>
              <a:t>UD TRUCKS VIỆT NAM</a:t>
            </a:r>
            <a:endParaRPr sz="2325" b="1">
              <a:solidFill>
                <a:schemeClr val="bg1"/>
              </a:solidFill>
              <a:latin typeface="Myriad Pro" panose="020B0503030403020204" pitchFamily="34" charset="0"/>
              <a:cs typeface="Arial MT"/>
            </a:endParaRPr>
          </a:p>
        </p:txBody>
      </p:sp>
      <p:sp>
        <p:nvSpPr>
          <p:cNvPr id="5" name="object 8">
            <a:extLst>
              <a:ext uri="{FF2B5EF4-FFF2-40B4-BE49-F238E27FC236}">
                <a16:creationId xmlns:a16="http://schemas.microsoft.com/office/drawing/2014/main" id="{763E3849-E7E6-B945-6169-357AE76F17BF}"/>
              </a:ext>
            </a:extLst>
          </p:cNvPr>
          <p:cNvSpPr txBox="1"/>
          <p:nvPr/>
        </p:nvSpPr>
        <p:spPr>
          <a:xfrm>
            <a:off x="2438400" y="8897645"/>
            <a:ext cx="4061107" cy="286617"/>
          </a:xfrm>
          <a:prstGeom prst="rect">
            <a:avLst/>
          </a:prstGeom>
          <a:effectLst>
            <a:outerShdw blurRad="50800" dist="38100" dir="10800000" algn="r" rotWithShape="0">
              <a:prstClr val="black">
                <a:alpha val="40000"/>
              </a:prstClr>
            </a:outerShdw>
          </a:effectLst>
        </p:spPr>
        <p:txBody>
          <a:bodyPr vert="horz" wrap="square" lIns="0" tIns="9525" rIns="0" bIns="0" rtlCol="0">
            <a:spAutoFit/>
          </a:bodyPr>
          <a:lstStyle/>
          <a:p>
            <a:pPr marL="9525">
              <a:spcBef>
                <a:spcPts val="75"/>
              </a:spcBef>
            </a:pPr>
            <a:r>
              <a:rPr lang="en-US" b="1" spc="-4">
                <a:solidFill>
                  <a:schemeClr val="bg1"/>
                </a:solidFill>
                <a:latin typeface="Myriad Pro SemiExt" panose="020B0505030403020204" pitchFamily="34" charset="0"/>
                <a:cs typeface="Arial"/>
              </a:rPr>
              <a:t>UD TRUCKS PRODUCT PROFILE 2026</a:t>
            </a:r>
            <a:endParaRPr>
              <a:solidFill>
                <a:schemeClr val="bg1"/>
              </a:solidFill>
              <a:latin typeface="Myriad Pro SemiExt" panose="020B0505030403020204" pitchFamily="34" charset="0"/>
              <a:cs typeface="Arial"/>
            </a:endParaRPr>
          </a:p>
        </p:txBody>
      </p:sp>
      <p:sp>
        <p:nvSpPr>
          <p:cNvPr id="6" name="object 8">
            <a:extLst>
              <a:ext uri="{FF2B5EF4-FFF2-40B4-BE49-F238E27FC236}">
                <a16:creationId xmlns:a16="http://schemas.microsoft.com/office/drawing/2014/main" id="{7BAEE39A-D61D-B0CD-33C5-AF85039ED71B}"/>
              </a:ext>
            </a:extLst>
          </p:cNvPr>
          <p:cNvSpPr txBox="1"/>
          <p:nvPr/>
        </p:nvSpPr>
        <p:spPr>
          <a:xfrm>
            <a:off x="2362200" y="7696200"/>
            <a:ext cx="4137307" cy="1161215"/>
          </a:xfrm>
          <a:prstGeom prst="rect">
            <a:avLst/>
          </a:prstGeom>
          <a:effectLst>
            <a:outerShdw blurRad="50800" dist="38100" dir="5400000" algn="t" rotWithShape="0">
              <a:prstClr val="black">
                <a:alpha val="40000"/>
              </a:prstClr>
            </a:outerShdw>
          </a:effectLst>
        </p:spPr>
        <p:txBody>
          <a:bodyPr vert="horz" wrap="square" lIns="0" tIns="9525" rIns="0" bIns="0" rtlCol="0">
            <a:spAutoFit/>
          </a:bodyPr>
          <a:lstStyle/>
          <a:p>
            <a:pPr marL="9525">
              <a:spcBef>
                <a:spcPts val="75"/>
              </a:spcBef>
            </a:pPr>
            <a:r>
              <a:rPr lang="en-US" sz="3600" b="1" spc="-4">
                <a:solidFill>
                  <a:schemeClr val="bg1"/>
                </a:solidFill>
                <a:latin typeface="Myriad Pro SemiExt" panose="020B0505030403020204" pitchFamily="34" charset="0"/>
                <a:ea typeface="Cambria" panose="02040503050406030204" pitchFamily="18" charset="0"/>
                <a:cs typeface="Arial"/>
              </a:rPr>
              <a:t>CHUỖI SẢN PHẨM</a:t>
            </a:r>
          </a:p>
          <a:p>
            <a:pPr marL="9525">
              <a:spcBef>
                <a:spcPts val="75"/>
              </a:spcBef>
            </a:pPr>
            <a:r>
              <a:rPr lang="en-US" sz="3800" b="1" spc="-4">
                <a:solidFill>
                  <a:srgbClr val="FF2121"/>
                </a:solidFill>
                <a:latin typeface="Myriad Pro SemiExt" panose="020B0505030403020204" pitchFamily="34" charset="0"/>
                <a:ea typeface="Cambria" panose="02040503050406030204" pitchFamily="18" charset="0"/>
                <a:cs typeface="Arial"/>
              </a:rPr>
              <a:t>UD TRUCKS 2026</a:t>
            </a:r>
            <a:endParaRPr sz="3800">
              <a:solidFill>
                <a:srgbClr val="FF2121"/>
              </a:solidFill>
              <a:latin typeface="Myriad Pro SemiExt" panose="020B0505030403020204" pitchFamily="34" charset="0"/>
              <a:ea typeface="Cambria" panose="02040503050406030204" pitchFamily="18" charset="0"/>
              <a:cs typeface="Arial"/>
            </a:endParaRPr>
          </a:p>
        </p:txBody>
      </p:sp>
      <p:cxnSp>
        <p:nvCxnSpPr>
          <p:cNvPr id="7" name="Straight Connector 6">
            <a:extLst>
              <a:ext uri="{FF2B5EF4-FFF2-40B4-BE49-F238E27FC236}">
                <a16:creationId xmlns:a16="http://schemas.microsoft.com/office/drawing/2014/main" id="{77B6A0BF-9F29-A2D0-4D5F-98D00D69A73C}"/>
              </a:ext>
            </a:extLst>
          </p:cNvPr>
          <p:cNvCxnSpPr/>
          <p:nvPr/>
        </p:nvCxnSpPr>
        <p:spPr>
          <a:xfrm>
            <a:off x="2438400" y="8832014"/>
            <a:ext cx="4061107"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4009719183"/>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DA8FE-9258-C7B2-7A88-0EC4D2D07BF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F563111-EC5C-3D15-0D28-BFEC071CE782}"/>
              </a:ext>
            </a:extLst>
          </p:cNvPr>
          <p:cNvSpPr>
            <a:spLocks noGrp="1"/>
          </p:cNvSpPr>
          <p:nvPr>
            <p:ph type="body" sz="quarter" idx="4294967295"/>
          </p:nvPr>
        </p:nvSpPr>
        <p:spPr>
          <a:xfrm>
            <a:off x="304800" y="545068"/>
            <a:ext cx="6248400" cy="369332"/>
          </a:xfrm>
        </p:spPr>
        <p:txBody>
          <a:bodyPr/>
          <a:lstStyle/>
          <a:p>
            <a:pPr algn="ctr"/>
            <a:r>
              <a:rPr lang="en-US" sz="2400">
                <a:solidFill>
                  <a:srgbClr val="005F70"/>
                </a:solidFill>
                <a:latin typeface="Myriad Pro SemiExt" panose="020B0505030403020204" pitchFamily="34" charset="0"/>
                <a:ea typeface="Cambria" panose="02040503050406030204" pitchFamily="18" charset="0"/>
                <a:cs typeface="Arial" panose="020B0604020202020204" pitchFamily="34" charset="0"/>
              </a:rPr>
              <a:t>CHASSIS 4x2 PKE 250</a:t>
            </a:r>
            <a:endParaRPr lang="vi-VN" sz="2400">
              <a:solidFill>
                <a:srgbClr val="005F70"/>
              </a:solidFill>
              <a:latin typeface="Myriad Pro SemiExt" panose="020B0505030403020204" pitchFamily="34" charset="0"/>
              <a:ea typeface="Cambria" panose="02040503050406030204" pitchFamily="18" charset="0"/>
              <a:cs typeface="Arial" panose="020B0604020202020204" pitchFamily="34" charset="0"/>
            </a:endParaRPr>
          </a:p>
        </p:txBody>
      </p:sp>
      <p:pic>
        <p:nvPicPr>
          <p:cNvPr id="6" name="Picture 5">
            <a:extLst>
              <a:ext uri="{FF2B5EF4-FFF2-40B4-BE49-F238E27FC236}">
                <a16:creationId xmlns:a16="http://schemas.microsoft.com/office/drawing/2014/main" id="{89641C4D-C381-E3D5-2CF9-A80E451D368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551954" y="998756"/>
            <a:ext cx="5789734" cy="4020649"/>
          </a:xfrm>
          <a:prstGeom prst="rect">
            <a:avLst/>
          </a:prstGeom>
        </p:spPr>
      </p:pic>
      <p:pic>
        <p:nvPicPr>
          <p:cNvPr id="10" name="Picture 9">
            <a:extLst>
              <a:ext uri="{FF2B5EF4-FFF2-40B4-BE49-F238E27FC236}">
                <a16:creationId xmlns:a16="http://schemas.microsoft.com/office/drawing/2014/main" id="{8A5E53F2-38AB-1238-3733-718AA5C49F5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544691" y="5833524"/>
            <a:ext cx="2780712" cy="1931050"/>
          </a:xfrm>
          <a:prstGeom prst="rect">
            <a:avLst/>
          </a:prstGeom>
        </p:spPr>
      </p:pic>
      <p:pic>
        <p:nvPicPr>
          <p:cNvPr id="4" name="Picture 3">
            <a:extLst>
              <a:ext uri="{FF2B5EF4-FFF2-40B4-BE49-F238E27FC236}">
                <a16:creationId xmlns:a16="http://schemas.microsoft.com/office/drawing/2014/main" id="{944381C9-5809-9037-FD4A-D4B111E3C924}"/>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3625440" y="5833035"/>
            <a:ext cx="2782118" cy="1932027"/>
          </a:xfrm>
          <a:prstGeom prst="rect">
            <a:avLst/>
          </a:prstGeom>
        </p:spPr>
      </p:pic>
      <p:sp>
        <p:nvSpPr>
          <p:cNvPr id="5" name="TextBox 4">
            <a:extLst>
              <a:ext uri="{FF2B5EF4-FFF2-40B4-BE49-F238E27FC236}">
                <a16:creationId xmlns:a16="http://schemas.microsoft.com/office/drawing/2014/main" id="{B406C904-DC1E-CA2D-B311-60EE7607A855}"/>
              </a:ext>
            </a:extLst>
          </p:cNvPr>
          <p:cNvSpPr txBox="1"/>
          <p:nvPr/>
        </p:nvSpPr>
        <p:spPr>
          <a:xfrm>
            <a:off x="228599" y="4941349"/>
            <a:ext cx="3352800" cy="787973"/>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600" b="1">
                <a:latin typeface="Myriad Pro SemiExt" panose="020B0505030403020204" pitchFamily="34" charset="0"/>
                <a:cs typeface="Arial" panose="020B0604020202020204" pitchFamily="34" charset="0"/>
              </a:rPr>
              <a:t>Động cơ: </a:t>
            </a:r>
            <a:r>
              <a:rPr lang="en-US" sz="1600" b="1">
                <a:solidFill>
                  <a:srgbClr val="005F70"/>
                </a:solidFill>
                <a:latin typeface="Myriad Pro SemiExt" panose="020B0505030403020204" pitchFamily="34" charset="0"/>
                <a:cs typeface="Arial" panose="020B0604020202020204" pitchFamily="34" charset="0"/>
              </a:rPr>
              <a:t>7698 cc</a:t>
            </a:r>
          </a:p>
          <a:p>
            <a:pPr marL="285750" indent="-285750">
              <a:lnSpc>
                <a:spcPct val="150000"/>
              </a:lnSpc>
              <a:buFont typeface="Arial" panose="020B0604020202020204" pitchFamily="34" charset="0"/>
              <a:buChar char="•"/>
            </a:pPr>
            <a:r>
              <a:rPr lang="en-US" sz="1600" b="1">
                <a:latin typeface="Myriad Pro SemiExt" panose="020B0505030403020204" pitchFamily="34" charset="0"/>
                <a:cs typeface="Arial" panose="020B0604020202020204" pitchFamily="34" charset="0"/>
              </a:rPr>
              <a:t>Công suất: </a:t>
            </a:r>
            <a:r>
              <a:rPr lang="en-US" sz="1600" b="1">
                <a:solidFill>
                  <a:srgbClr val="005F70"/>
                </a:solidFill>
                <a:latin typeface="Myriad Pro SemiExt" panose="020B0505030403020204" pitchFamily="34" charset="0"/>
                <a:cs typeface="Arial" panose="020B0604020202020204" pitchFamily="34" charset="0"/>
              </a:rPr>
              <a:t>250 HP</a:t>
            </a:r>
          </a:p>
        </p:txBody>
      </p:sp>
      <p:sp>
        <p:nvSpPr>
          <p:cNvPr id="8" name="TextBox 7">
            <a:extLst>
              <a:ext uri="{FF2B5EF4-FFF2-40B4-BE49-F238E27FC236}">
                <a16:creationId xmlns:a16="http://schemas.microsoft.com/office/drawing/2014/main" id="{DC491A6C-1A75-BBF4-8011-3BAEC10077A8}"/>
              </a:ext>
            </a:extLst>
          </p:cNvPr>
          <p:cNvSpPr txBox="1"/>
          <p:nvPr/>
        </p:nvSpPr>
        <p:spPr>
          <a:xfrm>
            <a:off x="3429000" y="4953000"/>
            <a:ext cx="3200401" cy="787973"/>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600" b="1">
                <a:latin typeface="Myriad Pro SemiExt" panose="020B0505030403020204" pitchFamily="34" charset="0"/>
                <a:cs typeface="Arial" panose="020B0604020202020204" pitchFamily="34" charset="0"/>
              </a:rPr>
              <a:t>Hộp số: </a:t>
            </a:r>
            <a:r>
              <a:rPr lang="en-US" sz="1600" b="1">
                <a:solidFill>
                  <a:srgbClr val="005F70"/>
                </a:solidFill>
                <a:latin typeface="Myriad Pro SemiExt" panose="020B0505030403020204" pitchFamily="34" charset="0"/>
                <a:cs typeface="Arial" panose="020B0604020202020204" pitchFamily="34" charset="0"/>
              </a:rPr>
              <a:t>06 tiến – 01 lùi</a:t>
            </a:r>
          </a:p>
          <a:p>
            <a:pPr marL="285750" indent="-285750">
              <a:lnSpc>
                <a:spcPct val="150000"/>
              </a:lnSpc>
              <a:buFont typeface="Arial" panose="020B0604020202020204" pitchFamily="34" charset="0"/>
              <a:buChar char="•"/>
            </a:pPr>
            <a:r>
              <a:rPr lang="en-US" sz="1600" b="1">
                <a:latin typeface="Myriad Pro SemiExt" panose="020B0505030403020204" pitchFamily="34" charset="0"/>
                <a:cs typeface="Arial" panose="020B0604020202020204" pitchFamily="34" charset="0"/>
              </a:rPr>
              <a:t>Thể tích thùng dầu: </a:t>
            </a:r>
            <a:r>
              <a:rPr lang="en-US" sz="1600" b="1">
                <a:solidFill>
                  <a:srgbClr val="005F70"/>
                </a:solidFill>
                <a:latin typeface="Myriad Pro SemiExt" panose="020B0505030403020204" pitchFamily="34" charset="0"/>
                <a:cs typeface="Arial" panose="020B0604020202020204" pitchFamily="34" charset="0"/>
              </a:rPr>
              <a:t>202 Lít </a:t>
            </a:r>
          </a:p>
        </p:txBody>
      </p:sp>
      <p:graphicFrame>
        <p:nvGraphicFramePr>
          <p:cNvPr id="9" name="Table 8">
            <a:extLst>
              <a:ext uri="{FF2B5EF4-FFF2-40B4-BE49-F238E27FC236}">
                <a16:creationId xmlns:a16="http://schemas.microsoft.com/office/drawing/2014/main" id="{FDAB6192-AACC-A3FB-8BC2-7F9A633849CE}"/>
              </a:ext>
            </a:extLst>
          </p:cNvPr>
          <p:cNvGraphicFramePr>
            <a:graphicFrameLocks noGrp="1"/>
          </p:cNvGraphicFramePr>
          <p:nvPr>
            <p:extLst>
              <p:ext uri="{D42A27DB-BD31-4B8C-83A1-F6EECF244321}">
                <p14:modId xmlns:p14="http://schemas.microsoft.com/office/powerpoint/2010/main" val="703970018"/>
              </p:ext>
            </p:extLst>
          </p:nvPr>
        </p:nvGraphicFramePr>
        <p:xfrm>
          <a:off x="361475" y="7925498"/>
          <a:ext cx="6135049" cy="1582728"/>
        </p:xfrm>
        <a:graphic>
          <a:graphicData uri="http://schemas.openxmlformats.org/drawingml/2006/table">
            <a:tbl>
              <a:tblPr firstRow="1" bandRow="1">
                <a:tableStyleId>{D7AC3CCA-C797-4891-BE02-D94E43425B78}</a:tableStyleId>
              </a:tblPr>
              <a:tblGrid>
                <a:gridCol w="1563049">
                  <a:extLst>
                    <a:ext uri="{9D8B030D-6E8A-4147-A177-3AD203B41FA5}">
                      <a16:colId xmlns:a16="http://schemas.microsoft.com/office/drawing/2014/main" val="2464344011"/>
                    </a:ext>
                  </a:extLst>
                </a:gridCol>
                <a:gridCol w="990600">
                  <a:extLst>
                    <a:ext uri="{9D8B030D-6E8A-4147-A177-3AD203B41FA5}">
                      <a16:colId xmlns:a16="http://schemas.microsoft.com/office/drawing/2014/main" val="848110608"/>
                    </a:ext>
                  </a:extLst>
                </a:gridCol>
                <a:gridCol w="1042834">
                  <a:extLst>
                    <a:ext uri="{9D8B030D-6E8A-4147-A177-3AD203B41FA5}">
                      <a16:colId xmlns:a16="http://schemas.microsoft.com/office/drawing/2014/main" val="2703704586"/>
                    </a:ext>
                  </a:extLst>
                </a:gridCol>
                <a:gridCol w="1269283">
                  <a:extLst>
                    <a:ext uri="{9D8B030D-6E8A-4147-A177-3AD203B41FA5}">
                      <a16:colId xmlns:a16="http://schemas.microsoft.com/office/drawing/2014/main" val="2163484363"/>
                    </a:ext>
                  </a:extLst>
                </a:gridCol>
                <a:gridCol w="1269283">
                  <a:extLst>
                    <a:ext uri="{9D8B030D-6E8A-4147-A177-3AD203B41FA5}">
                      <a16:colId xmlns:a16="http://schemas.microsoft.com/office/drawing/2014/main" val="3953843598"/>
                    </a:ext>
                  </a:extLst>
                </a:gridCol>
              </a:tblGrid>
              <a:tr h="301122">
                <a:tc>
                  <a:txBody>
                    <a:bodyPr/>
                    <a:lstStyle/>
                    <a:p>
                      <a:endParaRPr lang="vi-VN" sz="1400">
                        <a:latin typeface="Myriad Pro SemiExt" panose="020B0505030403020204" pitchFamily="34" charset="0"/>
                      </a:endParaRPr>
                    </a:p>
                  </a:txBody>
                  <a:tcPr/>
                </a:tc>
                <a:tc>
                  <a:txBody>
                    <a:bodyPr/>
                    <a:lstStyle/>
                    <a:p>
                      <a:pPr algn="ctr"/>
                      <a:r>
                        <a:rPr lang="en-US" sz="1400">
                          <a:latin typeface="Myriad Pro SemiExt" panose="020B0505030403020204" pitchFamily="34" charset="0"/>
                        </a:rPr>
                        <a:t>WB 3750</a:t>
                      </a:r>
                      <a:endParaRPr lang="vi-VN" sz="1400">
                        <a:latin typeface="Myriad Pro SemiExt" panose="020B0505030403020204" pitchFamily="34" charset="0"/>
                      </a:endParaRPr>
                    </a:p>
                  </a:txBody>
                  <a:tcPr/>
                </a:tc>
                <a:tc>
                  <a:txBody>
                    <a:bodyPr/>
                    <a:lstStyle/>
                    <a:p>
                      <a:pPr algn="ctr"/>
                      <a:r>
                        <a:rPr lang="en-US" sz="1400">
                          <a:latin typeface="Myriad Pro SemiExt" panose="020B0505030403020204" pitchFamily="34" charset="0"/>
                        </a:rPr>
                        <a:t>WB 4250</a:t>
                      </a:r>
                      <a:endParaRPr lang="vi-VN" sz="1400">
                        <a:latin typeface="Myriad Pro SemiExt" panose="020B0505030403020204" pitchFamily="34" charset="0"/>
                      </a:endParaRPr>
                    </a:p>
                  </a:txBody>
                  <a:tcPr/>
                </a:tc>
                <a:tc>
                  <a:txBody>
                    <a:bodyPr/>
                    <a:lstStyle/>
                    <a:p>
                      <a:pPr algn="ctr"/>
                      <a:r>
                        <a:rPr lang="en-US" sz="1400">
                          <a:latin typeface="Myriad Pro SemiExt" panose="020B0505030403020204" pitchFamily="34" charset="0"/>
                        </a:rPr>
                        <a:t>WB 5500</a:t>
                      </a:r>
                      <a:endParaRPr lang="vi-VN" sz="1400">
                        <a:latin typeface="Myriad Pro SemiExt" panose="020B0505030403020204" pitchFamily="34" charset="0"/>
                      </a:endParaRPr>
                    </a:p>
                  </a:txBody>
                  <a:tcPr/>
                </a:tc>
                <a:tc>
                  <a:txBody>
                    <a:bodyPr/>
                    <a:lstStyle/>
                    <a:p>
                      <a:pPr algn="ctr"/>
                      <a:r>
                        <a:rPr lang="en-US" sz="1400">
                          <a:latin typeface="Myriad Pro SemiExt" panose="020B0505030403020204" pitchFamily="34" charset="0"/>
                        </a:rPr>
                        <a:t>WB 6500</a:t>
                      </a:r>
                      <a:endParaRPr lang="vi-VN" sz="1400">
                        <a:latin typeface="Myriad Pro SemiExt" panose="020B0505030403020204" pitchFamily="34" charset="0"/>
                      </a:endParaRPr>
                    </a:p>
                  </a:txBody>
                  <a:tcPr/>
                </a:tc>
                <a:extLst>
                  <a:ext uri="{0D108BD9-81ED-4DB2-BD59-A6C34878D82A}">
                    <a16:rowId xmlns:a16="http://schemas.microsoft.com/office/drawing/2014/main" val="2743864713"/>
                  </a:ext>
                </a:extLst>
              </a:tr>
              <a:tr h="333792">
                <a:tc>
                  <a:txBody>
                    <a:bodyPr/>
                    <a:lstStyle/>
                    <a:p>
                      <a:r>
                        <a:rPr lang="en-US" sz="1200">
                          <a:latin typeface="Myriad Pro SemiExt" panose="020B0505030403020204" pitchFamily="34" charset="0"/>
                        </a:rPr>
                        <a:t>Tự trọng (Kg)</a:t>
                      </a:r>
                      <a:endParaRPr lang="vi-VN" sz="1200">
                        <a:latin typeface="Myriad Pro SemiExt" panose="020B0505030403020204" pitchFamily="34" charset="0"/>
                      </a:endParaRPr>
                    </a:p>
                  </a:txBody>
                  <a:tcPr/>
                </a:tc>
                <a:tc>
                  <a:txBody>
                    <a:bodyPr/>
                    <a:lstStyle/>
                    <a:p>
                      <a:pPr algn="ctr"/>
                      <a:r>
                        <a:rPr lang="en-US" sz="1400">
                          <a:latin typeface="Myriad Pro SemiExt" panose="020B0505030403020204" pitchFamily="34" charset="0"/>
                        </a:rPr>
                        <a:t>5279</a:t>
                      </a:r>
                      <a:endParaRPr lang="vi-VN" sz="1400">
                        <a:latin typeface="Myriad Pro SemiExt" panose="020B0505030403020204" pitchFamily="34" charset="0"/>
                      </a:endParaRPr>
                    </a:p>
                  </a:txBody>
                  <a:tcPr/>
                </a:tc>
                <a:tc>
                  <a:txBody>
                    <a:bodyPr/>
                    <a:lstStyle/>
                    <a:p>
                      <a:pPr algn="ctr"/>
                      <a:r>
                        <a:rPr lang="en-US" sz="1400">
                          <a:latin typeface="Myriad Pro SemiExt" panose="020B0505030403020204" pitchFamily="34" charset="0"/>
                        </a:rPr>
                        <a:t>5333</a:t>
                      </a:r>
                      <a:endParaRPr lang="vi-VN" sz="1400">
                        <a:latin typeface="Myriad Pro SemiExt" panose="020B0505030403020204" pitchFamily="34" charset="0"/>
                      </a:endParaRPr>
                    </a:p>
                  </a:txBody>
                  <a:tcPr/>
                </a:tc>
                <a:tc>
                  <a:txBody>
                    <a:bodyPr/>
                    <a:lstStyle/>
                    <a:p>
                      <a:pPr algn="ctr"/>
                      <a:r>
                        <a:rPr lang="en-US" sz="1400">
                          <a:latin typeface="Myriad Pro SemiExt" panose="020B0505030403020204" pitchFamily="34" charset="0"/>
                        </a:rPr>
                        <a:t>5648</a:t>
                      </a:r>
                      <a:endParaRPr lang="vi-VN" sz="1400">
                        <a:latin typeface="Myriad Pro SemiExt" panose="020B0505030403020204" pitchFamily="34" charset="0"/>
                      </a:endParaRPr>
                    </a:p>
                  </a:txBody>
                  <a:tcPr/>
                </a:tc>
                <a:tc>
                  <a:txBody>
                    <a:bodyPr/>
                    <a:lstStyle/>
                    <a:p>
                      <a:pPr algn="ctr"/>
                      <a:r>
                        <a:rPr lang="en-US" sz="1400">
                          <a:latin typeface="Myriad Pro SemiExt" panose="020B0505030403020204" pitchFamily="34" charset="0"/>
                        </a:rPr>
                        <a:t>5756</a:t>
                      </a:r>
                      <a:endParaRPr lang="vi-VN" sz="1400">
                        <a:latin typeface="Myriad Pro SemiExt" panose="020B0505030403020204" pitchFamily="34" charset="0"/>
                      </a:endParaRPr>
                    </a:p>
                  </a:txBody>
                  <a:tcPr/>
                </a:tc>
                <a:extLst>
                  <a:ext uri="{0D108BD9-81ED-4DB2-BD59-A6C34878D82A}">
                    <a16:rowId xmlns:a16="http://schemas.microsoft.com/office/drawing/2014/main" val="2954953321"/>
                  </a:ext>
                </a:extLst>
              </a:tr>
              <a:tr h="288816">
                <a:tc>
                  <a:txBody>
                    <a:bodyPr/>
                    <a:lstStyle/>
                    <a:p>
                      <a:r>
                        <a:rPr lang="en-US" sz="1200">
                          <a:latin typeface="Myriad Pro SemiExt" panose="020B0505030403020204" pitchFamily="34" charset="0"/>
                        </a:rPr>
                        <a:t>Tải trọng TK (Kg)</a:t>
                      </a:r>
                      <a:endParaRPr lang="vi-VN" sz="1200">
                        <a:latin typeface="Myriad Pro SemiExt" panose="020B0505030403020204" pitchFamily="34" charset="0"/>
                      </a:endParaRPr>
                    </a:p>
                  </a:txBody>
                  <a:tcPr/>
                </a:tc>
                <a:tc gridSpan="4">
                  <a:txBody>
                    <a:bodyPr/>
                    <a:lstStyle/>
                    <a:p>
                      <a:pPr algn="ctr"/>
                      <a:r>
                        <a:rPr lang="en-US" sz="1400">
                          <a:latin typeface="Myriad Pro SemiExt" panose="020B0505030403020204" pitchFamily="34" charset="0"/>
                        </a:rPr>
                        <a:t>17500</a:t>
                      </a:r>
                    </a:p>
                  </a:txBody>
                  <a:tcPr/>
                </a:tc>
                <a:tc hMerge="1">
                  <a:txBody>
                    <a:bodyPr/>
                    <a:lstStyle/>
                    <a:p>
                      <a:endParaRPr/>
                    </a:p>
                  </a:txBody>
                  <a:tcPr/>
                </a:tc>
                <a:tc hMerge="1">
                  <a:txBody>
                    <a:bodyPr/>
                    <a:lstStyle/>
                    <a:p>
                      <a:pPr algn="ctr"/>
                      <a:endParaRPr lang="vi-VN"/>
                    </a:p>
                  </a:txBody>
                  <a:tcPr/>
                </a:tc>
                <a:tc hMerge="1">
                  <a:txBody>
                    <a:bodyPr/>
                    <a:lstStyle/>
                    <a:p>
                      <a:pPr algn="ctr"/>
                      <a:endParaRPr lang="vi-VN"/>
                    </a:p>
                  </a:txBody>
                  <a:tcPr/>
                </a:tc>
                <a:extLst>
                  <a:ext uri="{0D108BD9-81ED-4DB2-BD59-A6C34878D82A}">
                    <a16:rowId xmlns:a16="http://schemas.microsoft.com/office/drawing/2014/main" val="2530711401"/>
                  </a:ext>
                </a:extLst>
              </a:tr>
              <a:tr h="334536">
                <a:tc>
                  <a:txBody>
                    <a:bodyPr/>
                    <a:lstStyle/>
                    <a:p>
                      <a:r>
                        <a:rPr lang="en-US" sz="1200">
                          <a:latin typeface="Myriad Pro SemiExt" panose="020B0505030403020204" pitchFamily="34" charset="0"/>
                        </a:rPr>
                        <a:t>Tỷ số truyền cầu</a:t>
                      </a:r>
                      <a:endParaRPr lang="vi-VN" sz="1200">
                        <a:latin typeface="Myriad Pro SemiExt" panose="020B0505030403020204" pitchFamily="34" charset="0"/>
                      </a:endParaRPr>
                    </a:p>
                  </a:txBody>
                  <a:tcPr/>
                </a:tc>
                <a:tc gridSpan="4">
                  <a:txBody>
                    <a:bodyPr/>
                    <a:lstStyle/>
                    <a:p>
                      <a:pPr algn="ctr"/>
                      <a:r>
                        <a:rPr lang="en-US" sz="1400">
                          <a:latin typeface="Myriad Pro SemiExt" panose="020B0505030403020204" pitchFamily="34" charset="0"/>
                        </a:rPr>
                        <a:t>4.33</a:t>
                      </a:r>
                      <a:endParaRPr sz="1400">
                        <a:latin typeface="Myriad Pro SemiExt" panose="020B0505030403020204" pitchFamily="34" charset="0"/>
                      </a:endParaRPr>
                    </a:p>
                  </a:txBody>
                  <a:tcPr/>
                </a:tc>
                <a:tc hMerge="1">
                  <a:txBody>
                    <a:bodyPr/>
                    <a:lstStyle/>
                    <a:p>
                      <a:endParaRPr/>
                    </a:p>
                  </a:txBody>
                  <a:tcPr/>
                </a:tc>
                <a:tc hMerge="1">
                  <a:txBody>
                    <a:bodyPr/>
                    <a:lstStyle/>
                    <a:p>
                      <a:pPr algn="ctr"/>
                      <a:endParaRPr/>
                    </a:p>
                  </a:txBody>
                  <a:tcPr/>
                </a:tc>
                <a:tc hMerge="1">
                  <a:txBody>
                    <a:bodyPr/>
                    <a:lstStyle/>
                    <a:p>
                      <a:pPr algn="ctr"/>
                      <a:endParaRPr/>
                    </a:p>
                  </a:txBody>
                  <a:tcPr/>
                </a:tc>
                <a:extLst>
                  <a:ext uri="{0D108BD9-81ED-4DB2-BD59-A6C34878D82A}">
                    <a16:rowId xmlns:a16="http://schemas.microsoft.com/office/drawing/2014/main" val="2064737942"/>
                  </a:ext>
                </a:extLst>
              </a:tr>
              <a:tr h="301122">
                <a:tc>
                  <a:txBody>
                    <a:bodyPr/>
                    <a:lstStyle/>
                    <a:p>
                      <a:r>
                        <a:rPr lang="en-US" sz="1200">
                          <a:latin typeface="Myriad Pro SemiExt" panose="020B0505030403020204" pitchFamily="34" charset="0"/>
                        </a:rPr>
                        <a:t>Lốp</a:t>
                      </a:r>
                      <a:endParaRPr lang="vi-VN" sz="1200">
                        <a:latin typeface="Myriad Pro SemiExt" panose="020B0505030403020204" pitchFamily="34" charset="0"/>
                      </a:endParaRPr>
                    </a:p>
                  </a:txBody>
                  <a:tcPr/>
                </a:tc>
                <a:tc gridSpan="4">
                  <a:txBody>
                    <a:bodyPr/>
                    <a:lstStyle/>
                    <a:p>
                      <a:pPr algn="ctr"/>
                      <a:r>
                        <a:rPr lang="en-US" sz="1400">
                          <a:latin typeface="Myriad Pro SemiExt" panose="020B0505030403020204" pitchFamily="34" charset="0"/>
                        </a:rPr>
                        <a:t>11.00R20</a:t>
                      </a:r>
                      <a:endParaRPr lang="vi-VN" sz="1400">
                        <a:latin typeface="Myriad Pro SemiExt" panose="020B0505030403020204" pitchFamily="34" charset="0"/>
                      </a:endParaRPr>
                    </a:p>
                  </a:txBody>
                  <a:tcPr/>
                </a:tc>
                <a:tc hMerge="1">
                  <a:txBody>
                    <a:bodyPr/>
                    <a:lstStyle/>
                    <a:p>
                      <a:pPr algn="ctr"/>
                      <a:endParaRPr lang="vi-VN"/>
                    </a:p>
                  </a:txBody>
                  <a:tcPr/>
                </a:tc>
                <a:tc hMerge="1">
                  <a:txBody>
                    <a:bodyPr/>
                    <a:lstStyle/>
                    <a:p>
                      <a:pPr algn="ctr"/>
                      <a:endParaRPr lang="vi-VN"/>
                    </a:p>
                  </a:txBody>
                  <a:tcPr/>
                </a:tc>
                <a:tc hMerge="1">
                  <a:txBody>
                    <a:bodyPr/>
                    <a:lstStyle/>
                    <a:p>
                      <a:pPr algn="ctr"/>
                      <a:endParaRPr lang="vi-VN"/>
                    </a:p>
                  </a:txBody>
                  <a:tcPr/>
                </a:tc>
                <a:extLst>
                  <a:ext uri="{0D108BD9-81ED-4DB2-BD59-A6C34878D82A}">
                    <a16:rowId xmlns:a16="http://schemas.microsoft.com/office/drawing/2014/main" val="2943787038"/>
                  </a:ext>
                </a:extLst>
              </a:tr>
            </a:tbl>
          </a:graphicData>
        </a:graphic>
      </p:graphicFrame>
    </p:spTree>
    <p:extLst>
      <p:ext uri="{BB962C8B-B14F-4D97-AF65-F5344CB8AC3E}">
        <p14:creationId xmlns:p14="http://schemas.microsoft.com/office/powerpoint/2010/main" val="881224538"/>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731456-A802-520C-65D2-E950F0B02AC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5044CE5-728B-ADC9-30BF-473404CDC7E4}"/>
              </a:ext>
            </a:extLst>
          </p:cNvPr>
          <p:cNvSpPr>
            <a:spLocks noGrp="1"/>
          </p:cNvSpPr>
          <p:nvPr>
            <p:ph type="body" sz="quarter" idx="4294967295"/>
          </p:nvPr>
        </p:nvSpPr>
        <p:spPr>
          <a:xfrm>
            <a:off x="304800" y="545068"/>
            <a:ext cx="6248400" cy="369332"/>
          </a:xfrm>
        </p:spPr>
        <p:txBody>
          <a:bodyPr/>
          <a:lstStyle/>
          <a:p>
            <a:pPr algn="ctr"/>
            <a:r>
              <a:rPr lang="en-US" sz="2400">
                <a:solidFill>
                  <a:srgbClr val="005F70"/>
                </a:solidFill>
                <a:latin typeface="Myriad Pro SemiExt" panose="020B0505030403020204" pitchFamily="34" charset="0"/>
                <a:ea typeface="Cambria" panose="02040503050406030204" pitchFamily="18" charset="0"/>
                <a:cs typeface="Arial" panose="020B0604020202020204" pitchFamily="34" charset="0"/>
              </a:rPr>
              <a:t>CHASSIS 4x2 LKE 210</a:t>
            </a:r>
            <a:endParaRPr lang="vi-VN" sz="2400">
              <a:solidFill>
                <a:srgbClr val="005F70"/>
              </a:solidFill>
              <a:latin typeface="Myriad Pro SemiExt" panose="020B0505030403020204" pitchFamily="34" charset="0"/>
              <a:ea typeface="Cambria" panose="02040503050406030204" pitchFamily="18" charset="0"/>
              <a:cs typeface="Arial" panose="020B0604020202020204" pitchFamily="34" charset="0"/>
            </a:endParaRPr>
          </a:p>
        </p:txBody>
      </p:sp>
      <p:pic>
        <p:nvPicPr>
          <p:cNvPr id="6" name="Picture 5">
            <a:extLst>
              <a:ext uri="{FF2B5EF4-FFF2-40B4-BE49-F238E27FC236}">
                <a16:creationId xmlns:a16="http://schemas.microsoft.com/office/drawing/2014/main" id="{4AB720A3-7E81-EB56-7BC7-C79C1D7772D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355888" y="967826"/>
            <a:ext cx="6030973" cy="4020649"/>
          </a:xfrm>
          <a:prstGeom prst="rect">
            <a:avLst/>
          </a:prstGeom>
        </p:spPr>
      </p:pic>
      <p:pic>
        <p:nvPicPr>
          <p:cNvPr id="10" name="Picture 9">
            <a:extLst>
              <a:ext uri="{FF2B5EF4-FFF2-40B4-BE49-F238E27FC236}">
                <a16:creationId xmlns:a16="http://schemas.microsoft.com/office/drawing/2014/main" id="{C1A3207A-9C42-65F6-5DB6-DA322329872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355888" y="5834012"/>
            <a:ext cx="2896575" cy="1931050"/>
          </a:xfrm>
          <a:prstGeom prst="rect">
            <a:avLst/>
          </a:prstGeom>
        </p:spPr>
      </p:pic>
      <p:pic>
        <p:nvPicPr>
          <p:cNvPr id="4" name="Picture 3">
            <a:extLst>
              <a:ext uri="{FF2B5EF4-FFF2-40B4-BE49-F238E27FC236}">
                <a16:creationId xmlns:a16="http://schemas.microsoft.com/office/drawing/2014/main" id="{71DDC933-D8B4-9D75-FF91-9E13D5050404}"/>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3531650" y="5857898"/>
            <a:ext cx="2860746" cy="1907164"/>
          </a:xfrm>
          <a:prstGeom prst="rect">
            <a:avLst/>
          </a:prstGeom>
        </p:spPr>
      </p:pic>
      <p:sp>
        <p:nvSpPr>
          <p:cNvPr id="5" name="TextBox 4">
            <a:extLst>
              <a:ext uri="{FF2B5EF4-FFF2-40B4-BE49-F238E27FC236}">
                <a16:creationId xmlns:a16="http://schemas.microsoft.com/office/drawing/2014/main" id="{B91274EC-0B90-5A86-E56A-BA9CF9AD2B77}"/>
              </a:ext>
            </a:extLst>
          </p:cNvPr>
          <p:cNvSpPr txBox="1"/>
          <p:nvPr/>
        </p:nvSpPr>
        <p:spPr>
          <a:xfrm>
            <a:off x="202253" y="5041900"/>
            <a:ext cx="3352800" cy="787973"/>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600" b="1">
                <a:latin typeface="Myriad Pro SemiExt" panose="020B0505030403020204" pitchFamily="34" charset="0"/>
                <a:cs typeface="Arial" panose="020B0604020202020204" pitchFamily="34" charset="0"/>
              </a:rPr>
              <a:t>Động cơ: </a:t>
            </a:r>
            <a:r>
              <a:rPr lang="en-US" sz="1600" b="1">
                <a:solidFill>
                  <a:srgbClr val="005F70"/>
                </a:solidFill>
                <a:latin typeface="Myriad Pro SemiExt" panose="020B0505030403020204" pitchFamily="34" charset="0"/>
                <a:cs typeface="Arial" panose="020B0604020202020204" pitchFamily="34" charset="0"/>
              </a:rPr>
              <a:t>5132 cc</a:t>
            </a:r>
          </a:p>
          <a:p>
            <a:pPr marL="285750" indent="-285750">
              <a:lnSpc>
                <a:spcPct val="150000"/>
              </a:lnSpc>
              <a:buFont typeface="Arial" panose="020B0604020202020204" pitchFamily="34" charset="0"/>
              <a:buChar char="•"/>
            </a:pPr>
            <a:r>
              <a:rPr lang="en-US" sz="1600" b="1">
                <a:latin typeface="Myriad Pro SemiExt" panose="020B0505030403020204" pitchFamily="34" charset="0"/>
                <a:cs typeface="Arial" panose="020B0604020202020204" pitchFamily="34" charset="0"/>
              </a:rPr>
              <a:t>Công suất: </a:t>
            </a:r>
            <a:r>
              <a:rPr lang="en-US" sz="1600" b="1">
                <a:solidFill>
                  <a:srgbClr val="005F70"/>
                </a:solidFill>
                <a:latin typeface="Myriad Pro SemiExt" panose="020B0505030403020204" pitchFamily="34" charset="0"/>
                <a:cs typeface="Arial" panose="020B0604020202020204" pitchFamily="34" charset="0"/>
              </a:rPr>
              <a:t>210 HP</a:t>
            </a:r>
          </a:p>
        </p:txBody>
      </p:sp>
      <p:sp>
        <p:nvSpPr>
          <p:cNvPr id="8" name="TextBox 7">
            <a:extLst>
              <a:ext uri="{FF2B5EF4-FFF2-40B4-BE49-F238E27FC236}">
                <a16:creationId xmlns:a16="http://schemas.microsoft.com/office/drawing/2014/main" id="{6D03A817-721D-F9F6-C850-A664796A00C9}"/>
              </a:ext>
            </a:extLst>
          </p:cNvPr>
          <p:cNvSpPr txBox="1"/>
          <p:nvPr/>
        </p:nvSpPr>
        <p:spPr>
          <a:xfrm>
            <a:off x="3416300" y="5029200"/>
            <a:ext cx="3200401" cy="787973"/>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600" b="1">
                <a:latin typeface="Myriad Pro SemiExt" panose="020B0505030403020204" pitchFamily="34" charset="0"/>
                <a:cs typeface="Arial" panose="020B0604020202020204" pitchFamily="34" charset="0"/>
              </a:rPr>
              <a:t>Hộp số: </a:t>
            </a:r>
            <a:r>
              <a:rPr lang="en-US" sz="1600" b="1">
                <a:solidFill>
                  <a:srgbClr val="005F70"/>
                </a:solidFill>
                <a:latin typeface="Myriad Pro SemiExt" panose="020B0505030403020204" pitchFamily="34" charset="0"/>
                <a:cs typeface="Arial" panose="020B0604020202020204" pitchFamily="34" charset="0"/>
              </a:rPr>
              <a:t>06 tiến – 01 lùi</a:t>
            </a:r>
          </a:p>
          <a:p>
            <a:pPr marL="285750" indent="-285750">
              <a:lnSpc>
                <a:spcPct val="150000"/>
              </a:lnSpc>
              <a:buFont typeface="Arial" panose="020B0604020202020204" pitchFamily="34" charset="0"/>
              <a:buChar char="•"/>
            </a:pPr>
            <a:r>
              <a:rPr lang="en-US" sz="1600" b="1">
                <a:latin typeface="Myriad Pro SemiExt" panose="020B0505030403020204" pitchFamily="34" charset="0"/>
                <a:cs typeface="Arial" panose="020B0604020202020204" pitchFamily="34" charset="0"/>
              </a:rPr>
              <a:t>Thể tích thùng dầu: </a:t>
            </a:r>
            <a:r>
              <a:rPr lang="en-US" sz="1600" b="1">
                <a:solidFill>
                  <a:srgbClr val="005F70"/>
                </a:solidFill>
                <a:latin typeface="Myriad Pro SemiExt" panose="020B0505030403020204" pitchFamily="34" charset="0"/>
                <a:cs typeface="Arial" panose="020B0604020202020204" pitchFamily="34" charset="0"/>
              </a:rPr>
              <a:t>190 Lít </a:t>
            </a:r>
          </a:p>
        </p:txBody>
      </p:sp>
      <p:graphicFrame>
        <p:nvGraphicFramePr>
          <p:cNvPr id="9" name="Table 8">
            <a:extLst>
              <a:ext uri="{FF2B5EF4-FFF2-40B4-BE49-F238E27FC236}">
                <a16:creationId xmlns:a16="http://schemas.microsoft.com/office/drawing/2014/main" id="{BE368AF6-8E2F-EFFA-A814-74C6400A5ED1}"/>
              </a:ext>
            </a:extLst>
          </p:cNvPr>
          <p:cNvGraphicFramePr>
            <a:graphicFrameLocks noGrp="1"/>
          </p:cNvGraphicFramePr>
          <p:nvPr>
            <p:extLst>
              <p:ext uri="{D42A27DB-BD31-4B8C-83A1-F6EECF244321}">
                <p14:modId xmlns:p14="http://schemas.microsoft.com/office/powerpoint/2010/main" val="375882031"/>
              </p:ext>
            </p:extLst>
          </p:nvPr>
        </p:nvGraphicFramePr>
        <p:xfrm>
          <a:off x="253527" y="7924800"/>
          <a:ext cx="6350946" cy="1828800"/>
        </p:xfrm>
        <a:graphic>
          <a:graphicData uri="http://schemas.openxmlformats.org/drawingml/2006/table">
            <a:tbl>
              <a:tblPr firstRow="1" bandRow="1">
                <a:tableStyleId>{D7AC3CCA-C797-4891-BE02-D94E43425B78}</a:tableStyleId>
              </a:tblPr>
              <a:tblGrid>
                <a:gridCol w="2071912">
                  <a:extLst>
                    <a:ext uri="{9D8B030D-6E8A-4147-A177-3AD203B41FA5}">
                      <a16:colId xmlns:a16="http://schemas.microsoft.com/office/drawing/2014/main" val="2464344011"/>
                    </a:ext>
                  </a:extLst>
                </a:gridCol>
                <a:gridCol w="2037636">
                  <a:extLst>
                    <a:ext uri="{9D8B030D-6E8A-4147-A177-3AD203B41FA5}">
                      <a16:colId xmlns:a16="http://schemas.microsoft.com/office/drawing/2014/main" val="848110608"/>
                    </a:ext>
                  </a:extLst>
                </a:gridCol>
                <a:gridCol w="2241398">
                  <a:extLst>
                    <a:ext uri="{9D8B030D-6E8A-4147-A177-3AD203B41FA5}">
                      <a16:colId xmlns:a16="http://schemas.microsoft.com/office/drawing/2014/main" val="2703704586"/>
                    </a:ext>
                  </a:extLst>
                </a:gridCol>
              </a:tblGrid>
              <a:tr h="321357">
                <a:tc>
                  <a:txBody>
                    <a:bodyPr/>
                    <a:lstStyle/>
                    <a:p>
                      <a:endParaRPr lang="vi-VN">
                        <a:latin typeface="Myriad Pro SemiExt" panose="020B0505030403020204" pitchFamily="34" charset="0"/>
                      </a:endParaRPr>
                    </a:p>
                  </a:txBody>
                  <a:tcPr/>
                </a:tc>
                <a:tc>
                  <a:txBody>
                    <a:bodyPr/>
                    <a:lstStyle/>
                    <a:p>
                      <a:pPr algn="ctr"/>
                      <a:r>
                        <a:rPr lang="en-US">
                          <a:latin typeface="Myriad Pro SemiExt" panose="020B0505030403020204" pitchFamily="34" charset="0"/>
                        </a:rPr>
                        <a:t>WB 4250</a:t>
                      </a:r>
                      <a:endParaRPr lang="vi-VN">
                        <a:latin typeface="Myriad Pro SemiExt" panose="020B0505030403020204" pitchFamily="34" charset="0"/>
                      </a:endParaRPr>
                    </a:p>
                  </a:txBody>
                  <a:tcPr/>
                </a:tc>
                <a:tc>
                  <a:txBody>
                    <a:bodyPr/>
                    <a:lstStyle/>
                    <a:p>
                      <a:pPr algn="ctr"/>
                      <a:r>
                        <a:rPr lang="en-US">
                          <a:latin typeface="Myriad Pro SemiExt" panose="020B0505030403020204" pitchFamily="34" charset="0"/>
                        </a:rPr>
                        <a:t>WB 6000</a:t>
                      </a:r>
                      <a:endParaRPr lang="vi-VN">
                        <a:latin typeface="Myriad Pro SemiExt" panose="020B0505030403020204" pitchFamily="34" charset="0"/>
                      </a:endParaRPr>
                    </a:p>
                  </a:txBody>
                  <a:tcPr/>
                </a:tc>
                <a:extLst>
                  <a:ext uri="{0D108BD9-81ED-4DB2-BD59-A6C34878D82A}">
                    <a16:rowId xmlns:a16="http://schemas.microsoft.com/office/drawing/2014/main" val="2743864713"/>
                  </a:ext>
                </a:extLst>
              </a:tr>
              <a:tr h="321357">
                <a:tc>
                  <a:txBody>
                    <a:bodyPr/>
                    <a:lstStyle/>
                    <a:p>
                      <a:r>
                        <a:rPr lang="en-US" sz="1600">
                          <a:latin typeface="Myriad Pro SemiExt" panose="020B0505030403020204" pitchFamily="34" charset="0"/>
                        </a:rPr>
                        <a:t>Tự trọng (Kg)</a:t>
                      </a:r>
                      <a:endParaRPr lang="vi-VN" sz="1600">
                        <a:latin typeface="Myriad Pro SemiExt" panose="020B0505030403020204" pitchFamily="34" charset="0"/>
                      </a:endParaRPr>
                    </a:p>
                  </a:txBody>
                  <a:tcPr/>
                </a:tc>
                <a:tc>
                  <a:txBody>
                    <a:bodyPr/>
                    <a:lstStyle/>
                    <a:p>
                      <a:pPr algn="ctr"/>
                      <a:r>
                        <a:rPr lang="en-US">
                          <a:latin typeface="Myriad Pro SemiExt" panose="020B0505030403020204" pitchFamily="34" charset="0"/>
                        </a:rPr>
                        <a:t>4850</a:t>
                      </a:r>
                      <a:endParaRPr lang="vi-VN">
                        <a:latin typeface="Myriad Pro SemiExt" panose="020B0505030403020204" pitchFamily="34" charset="0"/>
                      </a:endParaRPr>
                    </a:p>
                  </a:txBody>
                  <a:tcPr/>
                </a:tc>
                <a:tc>
                  <a:txBody>
                    <a:bodyPr/>
                    <a:lstStyle/>
                    <a:p>
                      <a:pPr algn="ctr"/>
                      <a:r>
                        <a:rPr lang="en-US">
                          <a:latin typeface="Myriad Pro SemiExt" panose="020B0505030403020204" pitchFamily="34" charset="0"/>
                        </a:rPr>
                        <a:t>4990</a:t>
                      </a:r>
                      <a:endParaRPr lang="vi-VN">
                        <a:latin typeface="Myriad Pro SemiExt" panose="020B0505030403020204" pitchFamily="34" charset="0"/>
                      </a:endParaRPr>
                    </a:p>
                  </a:txBody>
                  <a:tcPr/>
                </a:tc>
                <a:extLst>
                  <a:ext uri="{0D108BD9-81ED-4DB2-BD59-A6C34878D82A}">
                    <a16:rowId xmlns:a16="http://schemas.microsoft.com/office/drawing/2014/main" val="2954953321"/>
                  </a:ext>
                </a:extLst>
              </a:tr>
              <a:tr h="321357">
                <a:tc>
                  <a:txBody>
                    <a:bodyPr/>
                    <a:lstStyle/>
                    <a:p>
                      <a:r>
                        <a:rPr lang="en-US" sz="1600">
                          <a:latin typeface="Myriad Pro SemiExt" panose="020B0505030403020204" pitchFamily="34" charset="0"/>
                        </a:rPr>
                        <a:t>Tải trọng TK (Kg)</a:t>
                      </a:r>
                      <a:endParaRPr lang="vi-VN" sz="1600">
                        <a:latin typeface="Myriad Pro SemiExt" panose="020B0505030403020204" pitchFamily="34" charset="0"/>
                      </a:endParaRPr>
                    </a:p>
                  </a:txBody>
                  <a:tcPr/>
                </a:tc>
                <a:tc gridSpan="2">
                  <a:txBody>
                    <a:bodyPr/>
                    <a:lstStyle/>
                    <a:p>
                      <a:pPr algn="ctr"/>
                      <a:r>
                        <a:rPr lang="en-US">
                          <a:latin typeface="Myriad Pro SemiExt" panose="020B0505030403020204" pitchFamily="34" charset="0"/>
                        </a:rPr>
                        <a:t>15500 (5500+10000)</a:t>
                      </a:r>
                      <a:endParaRPr lang="vi-VN">
                        <a:latin typeface="Myriad Pro SemiExt" panose="020B0505030403020204" pitchFamily="34" charset="0"/>
                      </a:endParaRPr>
                    </a:p>
                  </a:txBody>
                  <a:tcPr/>
                </a:tc>
                <a:tc hMerge="1">
                  <a:txBody>
                    <a:bodyPr/>
                    <a:lstStyle/>
                    <a:p>
                      <a:pPr algn="ctr"/>
                      <a:endParaRPr lang="vi-VN"/>
                    </a:p>
                  </a:txBody>
                  <a:tcPr/>
                </a:tc>
                <a:extLst>
                  <a:ext uri="{0D108BD9-81ED-4DB2-BD59-A6C34878D82A}">
                    <a16:rowId xmlns:a16="http://schemas.microsoft.com/office/drawing/2014/main" val="2530711401"/>
                  </a:ext>
                </a:extLst>
              </a:tr>
              <a:tr h="321357">
                <a:tc>
                  <a:txBody>
                    <a:bodyPr/>
                    <a:lstStyle/>
                    <a:p>
                      <a:r>
                        <a:rPr lang="en-US" sz="1600">
                          <a:latin typeface="Myriad Pro SemiExt" panose="020B0505030403020204" pitchFamily="34" charset="0"/>
                        </a:rPr>
                        <a:t>Tỷ số truyền cầu</a:t>
                      </a:r>
                      <a:endParaRPr lang="vi-VN" sz="1600">
                        <a:latin typeface="Myriad Pro SemiExt" panose="020B0505030403020204" pitchFamily="34" charset="0"/>
                      </a:endParaRPr>
                    </a:p>
                  </a:txBody>
                  <a:tcPr/>
                </a:tc>
                <a:tc gridSpan="2">
                  <a:txBody>
                    <a:bodyPr/>
                    <a:lstStyle/>
                    <a:p>
                      <a:pPr algn="ctr"/>
                      <a:r>
                        <a:rPr lang="en-US">
                          <a:latin typeface="Myriad Pro SemiExt" panose="020B0505030403020204" pitchFamily="34" charset="0"/>
                        </a:rPr>
                        <a:t>3.90</a:t>
                      </a:r>
                      <a:endParaRPr>
                        <a:latin typeface="Myriad Pro SemiExt" panose="020B0505030403020204" pitchFamily="34" charset="0"/>
                      </a:endParaRPr>
                    </a:p>
                  </a:txBody>
                  <a:tcPr/>
                </a:tc>
                <a:tc hMerge="1">
                  <a:txBody>
                    <a:bodyPr/>
                    <a:lstStyle/>
                    <a:p>
                      <a:endParaRPr/>
                    </a:p>
                  </a:txBody>
                  <a:tcPr/>
                </a:tc>
                <a:extLst>
                  <a:ext uri="{0D108BD9-81ED-4DB2-BD59-A6C34878D82A}">
                    <a16:rowId xmlns:a16="http://schemas.microsoft.com/office/drawing/2014/main" val="2064737942"/>
                  </a:ext>
                </a:extLst>
              </a:tr>
              <a:tr h="321357">
                <a:tc>
                  <a:txBody>
                    <a:bodyPr/>
                    <a:lstStyle/>
                    <a:p>
                      <a:r>
                        <a:rPr lang="en-US" sz="1600">
                          <a:latin typeface="Myriad Pro SemiExt" panose="020B0505030403020204" pitchFamily="34" charset="0"/>
                        </a:rPr>
                        <a:t>Lốp</a:t>
                      </a:r>
                      <a:endParaRPr lang="vi-VN" sz="1600">
                        <a:latin typeface="Myriad Pro SemiExt" panose="020B0505030403020204" pitchFamily="34" charset="0"/>
                      </a:endParaRPr>
                    </a:p>
                  </a:txBody>
                  <a:tcPr/>
                </a:tc>
                <a:tc gridSpan="2">
                  <a:txBody>
                    <a:bodyPr/>
                    <a:lstStyle/>
                    <a:p>
                      <a:pPr algn="ctr"/>
                      <a:r>
                        <a:rPr lang="en-US">
                          <a:latin typeface="Myriad Pro SemiExt" panose="020B0505030403020204" pitchFamily="34" charset="0"/>
                        </a:rPr>
                        <a:t>11.00R22.5</a:t>
                      </a:r>
                      <a:endParaRPr lang="vi-VN">
                        <a:latin typeface="Myriad Pro SemiExt" panose="020B0505030403020204" pitchFamily="34" charset="0"/>
                      </a:endParaRPr>
                    </a:p>
                  </a:txBody>
                  <a:tcPr/>
                </a:tc>
                <a:tc hMerge="1">
                  <a:txBody>
                    <a:bodyPr/>
                    <a:lstStyle/>
                    <a:p>
                      <a:pPr algn="ctr"/>
                      <a:endParaRPr lang="vi-VN"/>
                    </a:p>
                  </a:txBody>
                  <a:tcPr/>
                </a:tc>
                <a:extLst>
                  <a:ext uri="{0D108BD9-81ED-4DB2-BD59-A6C34878D82A}">
                    <a16:rowId xmlns:a16="http://schemas.microsoft.com/office/drawing/2014/main" val="2943787038"/>
                  </a:ext>
                </a:extLst>
              </a:tr>
            </a:tbl>
          </a:graphicData>
        </a:graphic>
      </p:graphicFrame>
    </p:spTree>
    <p:extLst>
      <p:ext uri="{BB962C8B-B14F-4D97-AF65-F5344CB8AC3E}">
        <p14:creationId xmlns:p14="http://schemas.microsoft.com/office/powerpoint/2010/main" val="2449097461"/>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51ABDC-D2B8-B473-2BC8-5AAA5AF5A96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7A4BC50-917F-73C1-D630-D50091B31A3F}"/>
              </a:ext>
            </a:extLst>
          </p:cNvPr>
          <p:cNvSpPr>
            <a:spLocks noGrp="1"/>
          </p:cNvSpPr>
          <p:nvPr>
            <p:ph type="body" sz="quarter" idx="4294967295"/>
          </p:nvPr>
        </p:nvSpPr>
        <p:spPr>
          <a:xfrm>
            <a:off x="304800" y="545068"/>
            <a:ext cx="6248400" cy="369332"/>
          </a:xfrm>
        </p:spPr>
        <p:txBody>
          <a:bodyPr/>
          <a:lstStyle/>
          <a:p>
            <a:pPr algn="ctr"/>
            <a:r>
              <a:rPr lang="en-US" sz="2400">
                <a:solidFill>
                  <a:srgbClr val="005F70"/>
                </a:solidFill>
                <a:latin typeface="Myriad Pro SemiExt" panose="020B0505030403020204" pitchFamily="34" charset="0"/>
                <a:ea typeface="Cambria" panose="02040503050406030204" pitchFamily="18" charset="0"/>
                <a:cs typeface="Arial" panose="020B0604020202020204" pitchFamily="34" charset="0"/>
              </a:rPr>
              <a:t>CHASSIS 4x2 MKE 210</a:t>
            </a:r>
            <a:endParaRPr lang="vi-VN" sz="2400">
              <a:solidFill>
                <a:srgbClr val="005F70"/>
              </a:solidFill>
              <a:latin typeface="Myriad Pro SemiExt" panose="020B0505030403020204" pitchFamily="34" charset="0"/>
              <a:ea typeface="Cambria" panose="02040503050406030204" pitchFamily="18" charset="0"/>
              <a:cs typeface="Arial" panose="020B0604020202020204" pitchFamily="34" charset="0"/>
            </a:endParaRPr>
          </a:p>
        </p:txBody>
      </p:sp>
      <p:pic>
        <p:nvPicPr>
          <p:cNvPr id="6" name="Picture 5">
            <a:extLst>
              <a:ext uri="{FF2B5EF4-FFF2-40B4-BE49-F238E27FC236}">
                <a16:creationId xmlns:a16="http://schemas.microsoft.com/office/drawing/2014/main" id="{E023BDF6-4EDD-6611-71C9-2BE20E047CA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355888" y="967826"/>
            <a:ext cx="6030973" cy="4020648"/>
          </a:xfrm>
          <a:prstGeom prst="rect">
            <a:avLst/>
          </a:prstGeom>
        </p:spPr>
      </p:pic>
      <p:pic>
        <p:nvPicPr>
          <p:cNvPr id="10" name="Picture 9">
            <a:extLst>
              <a:ext uri="{FF2B5EF4-FFF2-40B4-BE49-F238E27FC236}">
                <a16:creationId xmlns:a16="http://schemas.microsoft.com/office/drawing/2014/main" id="{62423FD2-B54E-2EF5-CDCA-D474C2828F2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355888" y="5834012"/>
            <a:ext cx="2896575" cy="1931050"/>
          </a:xfrm>
          <a:prstGeom prst="rect">
            <a:avLst/>
          </a:prstGeom>
        </p:spPr>
      </p:pic>
      <p:pic>
        <p:nvPicPr>
          <p:cNvPr id="4" name="Picture 3">
            <a:extLst>
              <a:ext uri="{FF2B5EF4-FFF2-40B4-BE49-F238E27FC236}">
                <a16:creationId xmlns:a16="http://schemas.microsoft.com/office/drawing/2014/main" id="{0B511E8F-557F-BA61-EE52-4E572151F2A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3531650" y="5857898"/>
            <a:ext cx="2860746" cy="1907164"/>
          </a:xfrm>
          <a:prstGeom prst="rect">
            <a:avLst/>
          </a:prstGeom>
        </p:spPr>
      </p:pic>
      <p:sp>
        <p:nvSpPr>
          <p:cNvPr id="5" name="TextBox 4">
            <a:extLst>
              <a:ext uri="{FF2B5EF4-FFF2-40B4-BE49-F238E27FC236}">
                <a16:creationId xmlns:a16="http://schemas.microsoft.com/office/drawing/2014/main" id="{6221DE07-7EEE-BB09-7D8F-8B151872B146}"/>
              </a:ext>
            </a:extLst>
          </p:cNvPr>
          <p:cNvSpPr txBox="1"/>
          <p:nvPr/>
        </p:nvSpPr>
        <p:spPr>
          <a:xfrm>
            <a:off x="202253" y="5041900"/>
            <a:ext cx="3352800" cy="787973"/>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600" b="1">
                <a:latin typeface="Myriad Pro SemiExt" panose="020B0505030403020204" pitchFamily="34" charset="0"/>
                <a:cs typeface="Arial" panose="020B0604020202020204" pitchFamily="34" charset="0"/>
              </a:rPr>
              <a:t>Động cơ: </a:t>
            </a:r>
            <a:r>
              <a:rPr lang="en-US" sz="1600" b="1">
                <a:solidFill>
                  <a:srgbClr val="005F70"/>
                </a:solidFill>
                <a:latin typeface="Myriad Pro SemiExt" panose="020B0505030403020204" pitchFamily="34" charset="0"/>
                <a:cs typeface="Arial" panose="020B0604020202020204" pitchFamily="34" charset="0"/>
              </a:rPr>
              <a:t>5132 cc</a:t>
            </a:r>
          </a:p>
          <a:p>
            <a:pPr marL="285750" indent="-285750">
              <a:lnSpc>
                <a:spcPct val="150000"/>
              </a:lnSpc>
              <a:buFont typeface="Arial" panose="020B0604020202020204" pitchFamily="34" charset="0"/>
              <a:buChar char="•"/>
            </a:pPr>
            <a:r>
              <a:rPr lang="en-US" sz="1600" b="1">
                <a:latin typeface="Myriad Pro SemiExt" panose="020B0505030403020204" pitchFamily="34" charset="0"/>
                <a:cs typeface="Arial" panose="020B0604020202020204" pitchFamily="34" charset="0"/>
              </a:rPr>
              <a:t>Công suất: </a:t>
            </a:r>
            <a:r>
              <a:rPr lang="en-US" sz="1600" b="1">
                <a:solidFill>
                  <a:srgbClr val="005F70"/>
                </a:solidFill>
                <a:latin typeface="Myriad Pro SemiExt" panose="020B0505030403020204" pitchFamily="34" charset="0"/>
                <a:cs typeface="Arial" panose="020B0604020202020204" pitchFamily="34" charset="0"/>
              </a:rPr>
              <a:t>210 HP</a:t>
            </a:r>
          </a:p>
        </p:txBody>
      </p:sp>
      <p:sp>
        <p:nvSpPr>
          <p:cNvPr id="8" name="TextBox 7">
            <a:extLst>
              <a:ext uri="{FF2B5EF4-FFF2-40B4-BE49-F238E27FC236}">
                <a16:creationId xmlns:a16="http://schemas.microsoft.com/office/drawing/2014/main" id="{A98F656F-FCA7-207A-1F8E-B0452BBA32C4}"/>
              </a:ext>
            </a:extLst>
          </p:cNvPr>
          <p:cNvSpPr txBox="1"/>
          <p:nvPr/>
        </p:nvSpPr>
        <p:spPr>
          <a:xfrm>
            <a:off x="3416300" y="5029200"/>
            <a:ext cx="3200401" cy="787973"/>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600" b="1">
                <a:latin typeface="Myriad Pro SemiExt" panose="020B0505030403020204" pitchFamily="34" charset="0"/>
                <a:cs typeface="Arial" panose="020B0604020202020204" pitchFamily="34" charset="0"/>
              </a:rPr>
              <a:t>Hộp số: </a:t>
            </a:r>
            <a:r>
              <a:rPr lang="en-US" sz="1600" b="1">
                <a:solidFill>
                  <a:srgbClr val="005F70"/>
                </a:solidFill>
                <a:latin typeface="Myriad Pro SemiExt" panose="020B0505030403020204" pitchFamily="34" charset="0"/>
                <a:cs typeface="Arial" panose="020B0604020202020204" pitchFamily="34" charset="0"/>
              </a:rPr>
              <a:t>06 tiến – 01 lùi</a:t>
            </a:r>
          </a:p>
          <a:p>
            <a:pPr marL="285750" indent="-285750">
              <a:lnSpc>
                <a:spcPct val="150000"/>
              </a:lnSpc>
              <a:buFont typeface="Arial" panose="020B0604020202020204" pitchFamily="34" charset="0"/>
              <a:buChar char="•"/>
            </a:pPr>
            <a:r>
              <a:rPr lang="en-US" sz="1600" b="1">
                <a:latin typeface="Myriad Pro SemiExt" panose="020B0505030403020204" pitchFamily="34" charset="0"/>
                <a:cs typeface="Arial" panose="020B0604020202020204" pitchFamily="34" charset="0"/>
              </a:rPr>
              <a:t>Thể tích thùng dầu: </a:t>
            </a:r>
            <a:r>
              <a:rPr lang="en-US" sz="1600" b="1">
                <a:solidFill>
                  <a:srgbClr val="005F70"/>
                </a:solidFill>
                <a:latin typeface="Myriad Pro SemiExt" panose="020B0505030403020204" pitchFamily="34" charset="0"/>
                <a:cs typeface="Arial" panose="020B0604020202020204" pitchFamily="34" charset="0"/>
              </a:rPr>
              <a:t>190 Lít </a:t>
            </a:r>
          </a:p>
        </p:txBody>
      </p:sp>
      <p:graphicFrame>
        <p:nvGraphicFramePr>
          <p:cNvPr id="9" name="Table 8">
            <a:extLst>
              <a:ext uri="{FF2B5EF4-FFF2-40B4-BE49-F238E27FC236}">
                <a16:creationId xmlns:a16="http://schemas.microsoft.com/office/drawing/2014/main" id="{3DEAB6F6-FA3E-463C-7B7A-64ED1DF10345}"/>
              </a:ext>
            </a:extLst>
          </p:cNvPr>
          <p:cNvGraphicFramePr>
            <a:graphicFrameLocks noGrp="1"/>
          </p:cNvGraphicFramePr>
          <p:nvPr>
            <p:extLst>
              <p:ext uri="{D42A27DB-BD31-4B8C-83A1-F6EECF244321}">
                <p14:modId xmlns:p14="http://schemas.microsoft.com/office/powerpoint/2010/main" val="308664491"/>
              </p:ext>
            </p:extLst>
          </p:nvPr>
        </p:nvGraphicFramePr>
        <p:xfrm>
          <a:off x="355888" y="7924800"/>
          <a:ext cx="6030973" cy="1828800"/>
        </p:xfrm>
        <a:graphic>
          <a:graphicData uri="http://schemas.openxmlformats.org/drawingml/2006/table">
            <a:tbl>
              <a:tblPr firstRow="1" bandRow="1">
                <a:tableStyleId>{D7AC3CCA-C797-4891-BE02-D94E43425B78}</a:tableStyleId>
              </a:tblPr>
              <a:tblGrid>
                <a:gridCol w="3040638">
                  <a:extLst>
                    <a:ext uri="{9D8B030D-6E8A-4147-A177-3AD203B41FA5}">
                      <a16:colId xmlns:a16="http://schemas.microsoft.com/office/drawing/2014/main" val="2464344011"/>
                    </a:ext>
                  </a:extLst>
                </a:gridCol>
                <a:gridCol w="2990335">
                  <a:extLst>
                    <a:ext uri="{9D8B030D-6E8A-4147-A177-3AD203B41FA5}">
                      <a16:colId xmlns:a16="http://schemas.microsoft.com/office/drawing/2014/main" val="848110608"/>
                    </a:ext>
                  </a:extLst>
                </a:gridCol>
              </a:tblGrid>
              <a:tr h="321357">
                <a:tc>
                  <a:txBody>
                    <a:bodyPr/>
                    <a:lstStyle/>
                    <a:p>
                      <a:endParaRPr lang="vi-VN">
                        <a:latin typeface="Myriad Pro SemiExt" panose="020B0505030403020204" pitchFamily="34" charset="0"/>
                      </a:endParaRPr>
                    </a:p>
                  </a:txBody>
                  <a:tcPr/>
                </a:tc>
                <a:tc>
                  <a:txBody>
                    <a:bodyPr/>
                    <a:lstStyle/>
                    <a:p>
                      <a:pPr algn="ctr"/>
                      <a:r>
                        <a:rPr lang="en-US">
                          <a:latin typeface="Myriad Pro SemiExt" panose="020B0505030403020204" pitchFamily="34" charset="0"/>
                        </a:rPr>
                        <a:t>WB 4250</a:t>
                      </a:r>
                      <a:endParaRPr lang="vi-VN">
                        <a:latin typeface="Myriad Pro SemiExt" panose="020B0505030403020204" pitchFamily="34" charset="0"/>
                      </a:endParaRPr>
                    </a:p>
                  </a:txBody>
                  <a:tcPr/>
                </a:tc>
                <a:extLst>
                  <a:ext uri="{0D108BD9-81ED-4DB2-BD59-A6C34878D82A}">
                    <a16:rowId xmlns:a16="http://schemas.microsoft.com/office/drawing/2014/main" val="2743864713"/>
                  </a:ext>
                </a:extLst>
              </a:tr>
              <a:tr h="321357">
                <a:tc>
                  <a:txBody>
                    <a:bodyPr/>
                    <a:lstStyle/>
                    <a:p>
                      <a:r>
                        <a:rPr lang="en-US" sz="1600">
                          <a:latin typeface="Myriad Pro SemiExt" panose="020B0505030403020204" pitchFamily="34" charset="0"/>
                        </a:rPr>
                        <a:t>Tự trọng (Kg)</a:t>
                      </a:r>
                      <a:endParaRPr lang="vi-VN" sz="1600">
                        <a:latin typeface="Myriad Pro SemiExt" panose="020B0505030403020204" pitchFamily="34" charset="0"/>
                      </a:endParaRPr>
                    </a:p>
                  </a:txBody>
                  <a:tcPr/>
                </a:tc>
                <a:tc>
                  <a:txBody>
                    <a:bodyPr/>
                    <a:lstStyle/>
                    <a:p>
                      <a:pPr algn="ctr"/>
                      <a:r>
                        <a:rPr lang="en-US">
                          <a:latin typeface="Myriad Pro SemiExt" panose="020B0505030403020204" pitchFamily="34" charset="0"/>
                        </a:rPr>
                        <a:t>5500</a:t>
                      </a:r>
                      <a:endParaRPr lang="vi-VN">
                        <a:latin typeface="Myriad Pro SemiExt" panose="020B0505030403020204" pitchFamily="34" charset="0"/>
                      </a:endParaRPr>
                    </a:p>
                  </a:txBody>
                  <a:tcPr/>
                </a:tc>
                <a:extLst>
                  <a:ext uri="{0D108BD9-81ED-4DB2-BD59-A6C34878D82A}">
                    <a16:rowId xmlns:a16="http://schemas.microsoft.com/office/drawing/2014/main" val="2954953321"/>
                  </a:ext>
                </a:extLst>
              </a:tr>
              <a:tr h="321357">
                <a:tc>
                  <a:txBody>
                    <a:bodyPr/>
                    <a:lstStyle/>
                    <a:p>
                      <a:r>
                        <a:rPr lang="en-US" sz="1600">
                          <a:latin typeface="Myriad Pro SemiExt" panose="020B0505030403020204" pitchFamily="34" charset="0"/>
                        </a:rPr>
                        <a:t>Tải trọng TK (Kg)</a:t>
                      </a:r>
                      <a:endParaRPr lang="vi-VN" sz="1600">
                        <a:latin typeface="Myriad Pro SemiExt" panose="020B0505030403020204" pitchFamily="34" charset="0"/>
                      </a:endParaRPr>
                    </a:p>
                  </a:txBody>
                  <a:tcPr/>
                </a:tc>
                <a:tc>
                  <a:txBody>
                    <a:bodyPr/>
                    <a:lstStyle/>
                    <a:p>
                      <a:pPr algn="ctr"/>
                      <a:r>
                        <a:rPr lang="en-US">
                          <a:latin typeface="Myriad Pro SemiExt" panose="020B0505030403020204" pitchFamily="34" charset="0"/>
                        </a:rPr>
                        <a:t>11500</a:t>
                      </a:r>
                      <a:endParaRPr lang="vi-VN">
                        <a:latin typeface="Myriad Pro SemiExt" panose="020B0505030403020204" pitchFamily="34" charset="0"/>
                      </a:endParaRPr>
                    </a:p>
                  </a:txBody>
                  <a:tcPr/>
                </a:tc>
                <a:extLst>
                  <a:ext uri="{0D108BD9-81ED-4DB2-BD59-A6C34878D82A}">
                    <a16:rowId xmlns:a16="http://schemas.microsoft.com/office/drawing/2014/main" val="2530711401"/>
                  </a:ext>
                </a:extLst>
              </a:tr>
              <a:tr h="321357">
                <a:tc>
                  <a:txBody>
                    <a:bodyPr/>
                    <a:lstStyle/>
                    <a:p>
                      <a:r>
                        <a:rPr lang="en-US" sz="1600">
                          <a:latin typeface="Myriad Pro SemiExt" panose="020B0505030403020204" pitchFamily="34" charset="0"/>
                        </a:rPr>
                        <a:t>Tỷ số truyền cầu</a:t>
                      </a:r>
                      <a:endParaRPr lang="vi-VN" sz="1600">
                        <a:latin typeface="Myriad Pro SemiExt" panose="020B0505030403020204" pitchFamily="34" charset="0"/>
                      </a:endParaRPr>
                    </a:p>
                  </a:txBody>
                  <a:tcPr/>
                </a:tc>
                <a:tc>
                  <a:txBody>
                    <a:bodyPr/>
                    <a:lstStyle/>
                    <a:p>
                      <a:pPr algn="ctr"/>
                      <a:r>
                        <a:rPr lang="en-US">
                          <a:latin typeface="Myriad Pro SemiExt" panose="020B0505030403020204" pitchFamily="34" charset="0"/>
                        </a:rPr>
                        <a:t>3.31</a:t>
                      </a:r>
                      <a:endParaRPr>
                        <a:latin typeface="Myriad Pro SemiExt" panose="020B0505030403020204" pitchFamily="34" charset="0"/>
                      </a:endParaRPr>
                    </a:p>
                  </a:txBody>
                  <a:tcPr/>
                </a:tc>
                <a:extLst>
                  <a:ext uri="{0D108BD9-81ED-4DB2-BD59-A6C34878D82A}">
                    <a16:rowId xmlns:a16="http://schemas.microsoft.com/office/drawing/2014/main" val="2064737942"/>
                  </a:ext>
                </a:extLst>
              </a:tr>
              <a:tr h="321357">
                <a:tc>
                  <a:txBody>
                    <a:bodyPr/>
                    <a:lstStyle/>
                    <a:p>
                      <a:r>
                        <a:rPr lang="en-US" sz="1600">
                          <a:latin typeface="Myriad Pro SemiExt" panose="020B0505030403020204" pitchFamily="34" charset="0"/>
                        </a:rPr>
                        <a:t>Lốp</a:t>
                      </a:r>
                      <a:endParaRPr lang="vi-VN" sz="1600">
                        <a:latin typeface="Myriad Pro SemiExt" panose="020B0505030403020204" pitchFamily="34" charset="0"/>
                      </a:endParaRPr>
                    </a:p>
                  </a:txBody>
                  <a:tcPr/>
                </a:tc>
                <a:tc>
                  <a:txBody>
                    <a:bodyPr/>
                    <a:lstStyle/>
                    <a:p>
                      <a:pPr algn="ctr"/>
                      <a:r>
                        <a:rPr lang="en-US">
                          <a:latin typeface="Myriad Pro SemiExt" panose="020B0505030403020204" pitchFamily="34" charset="0"/>
                        </a:rPr>
                        <a:t>235/75R17.5</a:t>
                      </a:r>
                      <a:endParaRPr lang="vi-VN">
                        <a:latin typeface="Myriad Pro SemiExt" panose="020B0505030403020204" pitchFamily="34" charset="0"/>
                      </a:endParaRPr>
                    </a:p>
                  </a:txBody>
                  <a:tcPr/>
                </a:tc>
                <a:extLst>
                  <a:ext uri="{0D108BD9-81ED-4DB2-BD59-A6C34878D82A}">
                    <a16:rowId xmlns:a16="http://schemas.microsoft.com/office/drawing/2014/main" val="2943787038"/>
                  </a:ext>
                </a:extLst>
              </a:tr>
            </a:tbl>
          </a:graphicData>
        </a:graphic>
      </p:graphicFrame>
    </p:spTree>
    <p:extLst>
      <p:ext uri="{BB962C8B-B14F-4D97-AF65-F5344CB8AC3E}">
        <p14:creationId xmlns:p14="http://schemas.microsoft.com/office/powerpoint/2010/main" val="1036001878"/>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23F32E1-BD0A-DF13-4871-8AB23D6E2B50}"/>
              </a:ext>
            </a:extLst>
          </p:cNvPr>
          <p:cNvPicPr>
            <a:picLocks noChangeAspect="1"/>
          </p:cNvPicPr>
          <p:nvPr/>
        </p:nvPicPr>
        <p:blipFill>
          <a:blip r:embed="rId2" cstate="hqprint">
            <a:extLst>
              <a:ext uri="{28A0092B-C50C-407E-A947-70E740481C1C}">
                <a14:useLocalDpi xmlns:a14="http://schemas.microsoft.com/office/drawing/2010/main" val="0"/>
              </a:ext>
            </a:extLst>
          </a:blip>
          <a:srcRect/>
          <a:stretch/>
        </p:blipFill>
        <p:spPr>
          <a:xfrm>
            <a:off x="685800" y="994717"/>
            <a:ext cx="5486400" cy="4114800"/>
          </a:xfrm>
          <a:prstGeom prst="rect">
            <a:avLst/>
          </a:prstGeom>
        </p:spPr>
      </p:pic>
      <p:sp>
        <p:nvSpPr>
          <p:cNvPr id="7" name="TextBox 6">
            <a:extLst>
              <a:ext uri="{FF2B5EF4-FFF2-40B4-BE49-F238E27FC236}">
                <a16:creationId xmlns:a16="http://schemas.microsoft.com/office/drawing/2014/main" id="{A29A6165-7B1F-B9D8-DD48-0346CF2608DA}"/>
              </a:ext>
            </a:extLst>
          </p:cNvPr>
          <p:cNvSpPr txBox="1"/>
          <p:nvPr/>
        </p:nvSpPr>
        <p:spPr>
          <a:xfrm>
            <a:off x="381000" y="533400"/>
            <a:ext cx="6276975" cy="461665"/>
          </a:xfrm>
          <a:prstGeom prst="rect">
            <a:avLst/>
          </a:prstGeom>
          <a:noFill/>
        </p:spPr>
        <p:txBody>
          <a:bodyPr wrap="square" rtlCol="0">
            <a:spAutoFit/>
          </a:bodyPr>
          <a:lstStyle/>
          <a:p>
            <a:pPr algn="ctr"/>
            <a:r>
              <a:rPr lang="en-US" sz="2400" b="1">
                <a:solidFill>
                  <a:srgbClr val="005F70"/>
                </a:solidFill>
                <a:latin typeface="Myriad Pro SemiExt" panose="020B0505030403020204" pitchFamily="34" charset="0"/>
              </a:rPr>
              <a:t>8x4 CGE 350 Thùng Mui Bạt</a:t>
            </a:r>
            <a:endParaRPr lang="vi-VN" sz="2400" b="1">
              <a:solidFill>
                <a:srgbClr val="005F70"/>
              </a:solidFill>
              <a:latin typeface="Myriad Pro SemiExt" panose="020B0505030403020204" pitchFamily="34" charset="0"/>
            </a:endParaRPr>
          </a:p>
        </p:txBody>
      </p:sp>
      <p:sp>
        <p:nvSpPr>
          <p:cNvPr id="14" name="Text Placeholder 2">
            <a:extLst>
              <a:ext uri="{FF2B5EF4-FFF2-40B4-BE49-F238E27FC236}">
                <a16:creationId xmlns:a16="http://schemas.microsoft.com/office/drawing/2014/main" id="{85FA6FEF-C62A-0FC8-CEA8-60FCD00C26C3}"/>
              </a:ext>
            </a:extLst>
          </p:cNvPr>
          <p:cNvSpPr txBox="1">
            <a:spLocks/>
          </p:cNvSpPr>
          <p:nvPr/>
        </p:nvSpPr>
        <p:spPr>
          <a:xfrm>
            <a:off x="381000" y="5181600"/>
            <a:ext cx="6096000" cy="609600"/>
          </a:xfrm>
          <a:prstGeom prst="rect">
            <a:avLst/>
          </a:prstGeom>
        </p:spPr>
        <p:txBody>
          <a:bodyPr/>
          <a:lstStyle>
            <a:lvl1pPr marL="0">
              <a:defRPr>
                <a:latin typeface="+mn-lt"/>
                <a:ea typeface="+mn-ea"/>
                <a:cs typeface="+mn-cs"/>
              </a:defRPr>
            </a:lvl1pPr>
            <a:lvl2pPr marL="342900">
              <a:defRPr>
                <a:latin typeface="+mn-lt"/>
                <a:ea typeface="+mn-ea"/>
                <a:cs typeface="+mn-cs"/>
              </a:defRPr>
            </a:lvl2pPr>
            <a:lvl3pPr marL="685800">
              <a:defRPr>
                <a:latin typeface="+mn-lt"/>
                <a:ea typeface="+mn-ea"/>
                <a:cs typeface="+mn-cs"/>
              </a:defRPr>
            </a:lvl3pPr>
            <a:lvl4pPr marL="1028700">
              <a:defRPr>
                <a:latin typeface="+mn-lt"/>
                <a:ea typeface="+mn-ea"/>
                <a:cs typeface="+mn-cs"/>
              </a:defRPr>
            </a:lvl4pPr>
            <a:lvl5pPr marL="1371600">
              <a:defRPr>
                <a:latin typeface="+mn-lt"/>
                <a:ea typeface="+mn-ea"/>
                <a:cs typeface="+mn-cs"/>
              </a:defRPr>
            </a:lvl5pPr>
            <a:lvl6pPr marL="1714500">
              <a:defRPr>
                <a:latin typeface="+mn-lt"/>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a:lstStyle>
          <a:p>
            <a:pPr algn="ctr"/>
            <a:r>
              <a:rPr lang="en-US" kern="0">
                <a:solidFill>
                  <a:schemeClr val="tx1">
                    <a:lumMod val="75000"/>
                    <a:lumOff val="25000"/>
                  </a:schemeClr>
                </a:solidFill>
                <a:latin typeface="Myriad Pro SemiExt" panose="020B0505030403020204" pitchFamily="34" charset="0"/>
              </a:rPr>
              <a:t>Thùng mui bạt 9700x2360x2500 WB6800/ 17,5 tấn</a:t>
            </a:r>
          </a:p>
          <a:p>
            <a:pPr algn="ctr"/>
            <a:r>
              <a:rPr lang="en-US" kern="0">
                <a:solidFill>
                  <a:schemeClr val="tx1">
                    <a:lumMod val="75000"/>
                    <a:lumOff val="25000"/>
                  </a:schemeClr>
                </a:solidFill>
                <a:latin typeface="Myriad Pro SemiExt" panose="020B0505030403020204" pitchFamily="34" charset="0"/>
              </a:rPr>
              <a:t>Thùng mui bạt 9500x2360x2500 WB6800/ 17,9 tấn</a:t>
            </a:r>
          </a:p>
        </p:txBody>
      </p:sp>
      <p:pic>
        <p:nvPicPr>
          <p:cNvPr id="3" name="Picture 2">
            <a:extLst>
              <a:ext uri="{FF2B5EF4-FFF2-40B4-BE49-F238E27FC236}">
                <a16:creationId xmlns:a16="http://schemas.microsoft.com/office/drawing/2014/main" id="{EDFE9386-0815-525A-D416-34404B5A3EA6}"/>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64077" y="6096000"/>
            <a:ext cx="2971800" cy="2228850"/>
          </a:xfrm>
          <a:prstGeom prst="rect">
            <a:avLst/>
          </a:prstGeom>
        </p:spPr>
      </p:pic>
      <p:pic>
        <p:nvPicPr>
          <p:cNvPr id="8" name="Picture 7">
            <a:extLst>
              <a:ext uri="{FF2B5EF4-FFF2-40B4-BE49-F238E27FC236}">
                <a16:creationId xmlns:a16="http://schemas.microsoft.com/office/drawing/2014/main" id="{5D422A09-5AE3-8129-2A8D-ED64D83C719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327951" y="6096000"/>
            <a:ext cx="3343276" cy="2228850"/>
          </a:xfrm>
          <a:prstGeom prst="rect">
            <a:avLst/>
          </a:prstGeom>
        </p:spPr>
      </p:pic>
    </p:spTree>
    <p:extLst>
      <p:ext uri="{BB962C8B-B14F-4D97-AF65-F5344CB8AC3E}">
        <p14:creationId xmlns:p14="http://schemas.microsoft.com/office/powerpoint/2010/main" val="1238510296"/>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7AE4D-3296-6421-D7F1-37231D6F7202}"/>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BE27EDB5-A3A2-1BE9-FFC1-82414C384A83}"/>
              </a:ext>
            </a:extLst>
          </p:cNvPr>
          <p:cNvPicPr>
            <a:picLocks noChangeAspect="1"/>
          </p:cNvPicPr>
          <p:nvPr/>
        </p:nvPicPr>
        <p:blipFill>
          <a:blip r:embed="rId2">
            <a:extLst>
              <a:ext uri="{28A0092B-C50C-407E-A947-70E740481C1C}">
                <a14:useLocalDpi xmlns:a14="http://schemas.microsoft.com/office/drawing/2010/main" val="0"/>
              </a:ext>
            </a:extLst>
          </a:blip>
          <a:srcRect t="-1370" b="828"/>
          <a:stretch>
            <a:fillRect/>
          </a:stretch>
        </p:blipFill>
        <p:spPr>
          <a:xfrm>
            <a:off x="171807" y="1146188"/>
            <a:ext cx="6514386" cy="4359322"/>
          </a:xfrm>
          <a:prstGeom prst="rect">
            <a:avLst/>
          </a:prstGeom>
        </p:spPr>
      </p:pic>
      <p:sp>
        <p:nvSpPr>
          <p:cNvPr id="7" name="TextBox 6">
            <a:extLst>
              <a:ext uri="{FF2B5EF4-FFF2-40B4-BE49-F238E27FC236}">
                <a16:creationId xmlns:a16="http://schemas.microsoft.com/office/drawing/2014/main" id="{E489D1CB-6020-EEB3-8B96-209A0E914C61}"/>
              </a:ext>
            </a:extLst>
          </p:cNvPr>
          <p:cNvSpPr txBox="1"/>
          <p:nvPr/>
        </p:nvSpPr>
        <p:spPr>
          <a:xfrm>
            <a:off x="381000" y="609600"/>
            <a:ext cx="6276975" cy="461665"/>
          </a:xfrm>
          <a:prstGeom prst="rect">
            <a:avLst/>
          </a:prstGeom>
          <a:noFill/>
        </p:spPr>
        <p:txBody>
          <a:bodyPr wrap="square" rtlCol="0">
            <a:spAutoFit/>
          </a:bodyPr>
          <a:lstStyle/>
          <a:p>
            <a:pPr algn="ctr"/>
            <a:r>
              <a:rPr lang="en-US" sz="2400" b="1">
                <a:solidFill>
                  <a:srgbClr val="005F70"/>
                </a:solidFill>
                <a:latin typeface="Myriad Pro SemiExt" panose="020B0505030403020204" pitchFamily="34" charset="0"/>
              </a:rPr>
              <a:t>8x4 CGE 350 THÙNG KÍN</a:t>
            </a:r>
            <a:endParaRPr lang="vi-VN" sz="2400" b="1">
              <a:solidFill>
                <a:srgbClr val="005F70"/>
              </a:solidFill>
              <a:latin typeface="Myriad Pro SemiExt" panose="020B0505030403020204" pitchFamily="34" charset="0"/>
            </a:endParaRPr>
          </a:p>
        </p:txBody>
      </p:sp>
      <p:pic>
        <p:nvPicPr>
          <p:cNvPr id="3" name="Picture 2">
            <a:extLst>
              <a:ext uri="{FF2B5EF4-FFF2-40B4-BE49-F238E27FC236}">
                <a16:creationId xmlns:a16="http://schemas.microsoft.com/office/drawing/2014/main" id="{C451C2EF-2DFB-89B4-B096-EF9A3299075F}"/>
              </a:ext>
            </a:extLst>
          </p:cNvPr>
          <p:cNvPicPr>
            <a:picLocks noChangeAspect="1"/>
          </p:cNvPicPr>
          <p:nvPr/>
        </p:nvPicPr>
        <p:blipFill>
          <a:blip r:embed="rId3" cstate="hqprint">
            <a:extLst>
              <a:ext uri="{28A0092B-C50C-407E-A947-70E740481C1C}">
                <a14:useLocalDpi xmlns:a14="http://schemas.microsoft.com/office/drawing/2010/main" val="0"/>
              </a:ext>
            </a:extLst>
          </a:blip>
          <a:srcRect t="-753" b="-1599"/>
          <a:stretch>
            <a:fillRect/>
          </a:stretch>
        </p:blipFill>
        <p:spPr>
          <a:xfrm>
            <a:off x="3533776" y="6096000"/>
            <a:ext cx="3124199" cy="2131749"/>
          </a:xfrm>
          <a:prstGeom prst="rect">
            <a:avLst/>
          </a:prstGeom>
        </p:spPr>
      </p:pic>
      <p:pic>
        <p:nvPicPr>
          <p:cNvPr id="8" name="Picture 7">
            <a:extLst>
              <a:ext uri="{FF2B5EF4-FFF2-40B4-BE49-F238E27FC236}">
                <a16:creationId xmlns:a16="http://schemas.microsoft.com/office/drawing/2014/main" id="{925D828D-9AE5-4F5D-BB54-FC6D49C130C4}"/>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04801" y="6133980"/>
            <a:ext cx="3124200" cy="2079412"/>
          </a:xfrm>
          <a:prstGeom prst="rect">
            <a:avLst/>
          </a:prstGeom>
        </p:spPr>
      </p:pic>
      <p:sp>
        <p:nvSpPr>
          <p:cNvPr id="11" name="Text Placeholder 2">
            <a:extLst>
              <a:ext uri="{FF2B5EF4-FFF2-40B4-BE49-F238E27FC236}">
                <a16:creationId xmlns:a16="http://schemas.microsoft.com/office/drawing/2014/main" id="{92F7D6EA-3594-8983-A56E-4E1FA4442E8C}"/>
              </a:ext>
            </a:extLst>
          </p:cNvPr>
          <p:cNvSpPr txBox="1">
            <a:spLocks/>
          </p:cNvSpPr>
          <p:nvPr/>
        </p:nvSpPr>
        <p:spPr>
          <a:xfrm>
            <a:off x="821533" y="5562600"/>
            <a:ext cx="5319712" cy="609600"/>
          </a:xfrm>
          <a:prstGeom prst="rect">
            <a:avLst/>
          </a:prstGeom>
        </p:spPr>
        <p:txBody>
          <a:bodyPr/>
          <a:lstStyle>
            <a:lvl1pPr marL="0">
              <a:defRPr>
                <a:latin typeface="+mn-lt"/>
                <a:ea typeface="+mn-ea"/>
                <a:cs typeface="+mn-cs"/>
              </a:defRPr>
            </a:lvl1pPr>
            <a:lvl2pPr marL="342900">
              <a:defRPr>
                <a:latin typeface="+mn-lt"/>
                <a:ea typeface="+mn-ea"/>
                <a:cs typeface="+mn-cs"/>
              </a:defRPr>
            </a:lvl2pPr>
            <a:lvl3pPr marL="685800">
              <a:defRPr>
                <a:latin typeface="+mn-lt"/>
                <a:ea typeface="+mn-ea"/>
                <a:cs typeface="+mn-cs"/>
              </a:defRPr>
            </a:lvl3pPr>
            <a:lvl4pPr marL="1028700">
              <a:defRPr>
                <a:latin typeface="+mn-lt"/>
                <a:ea typeface="+mn-ea"/>
                <a:cs typeface="+mn-cs"/>
              </a:defRPr>
            </a:lvl4pPr>
            <a:lvl5pPr marL="1371600">
              <a:defRPr>
                <a:latin typeface="+mn-lt"/>
                <a:ea typeface="+mn-ea"/>
                <a:cs typeface="+mn-cs"/>
              </a:defRPr>
            </a:lvl5pPr>
            <a:lvl6pPr marL="1714500">
              <a:defRPr>
                <a:latin typeface="+mn-lt"/>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a:lstStyle>
          <a:p>
            <a:pPr algn="ctr"/>
            <a:r>
              <a:rPr lang="en-US" sz="2000" kern="0">
                <a:solidFill>
                  <a:schemeClr val="tx1">
                    <a:lumMod val="75000"/>
                    <a:lumOff val="25000"/>
                  </a:schemeClr>
                </a:solidFill>
                <a:latin typeface="Myriad Pro SemiExt" panose="020B0505030403020204" pitchFamily="34" charset="0"/>
              </a:rPr>
              <a:t>Thùng kín 9m7 WB6800</a:t>
            </a:r>
          </a:p>
        </p:txBody>
      </p:sp>
    </p:spTree>
    <p:extLst>
      <p:ext uri="{BB962C8B-B14F-4D97-AF65-F5344CB8AC3E}">
        <p14:creationId xmlns:p14="http://schemas.microsoft.com/office/powerpoint/2010/main" val="2964042507"/>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0790F9-7AE6-1773-362A-B1DB0D4A2A8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26E5DD8-3D08-9E76-51DC-05AFE33E9119}"/>
              </a:ext>
            </a:extLst>
          </p:cNvPr>
          <p:cNvSpPr txBox="1"/>
          <p:nvPr/>
        </p:nvSpPr>
        <p:spPr>
          <a:xfrm>
            <a:off x="436563" y="533400"/>
            <a:ext cx="6276975" cy="461665"/>
          </a:xfrm>
          <a:prstGeom prst="rect">
            <a:avLst/>
          </a:prstGeom>
          <a:noFill/>
        </p:spPr>
        <p:txBody>
          <a:bodyPr wrap="square" rtlCol="0">
            <a:spAutoFit/>
          </a:bodyPr>
          <a:lstStyle/>
          <a:p>
            <a:pPr algn="ctr"/>
            <a:r>
              <a:rPr lang="en-US" sz="2400" b="1">
                <a:solidFill>
                  <a:srgbClr val="005F70"/>
                </a:solidFill>
                <a:latin typeface="Myriad Pro SemiExt" panose="020B0505030403020204" pitchFamily="34" charset="0"/>
              </a:rPr>
              <a:t>8x4 CGE 350 TẢI CẨU SOOSAN 15 TẤN</a:t>
            </a:r>
            <a:endParaRPr lang="vi-VN" sz="2400" b="1">
              <a:solidFill>
                <a:srgbClr val="005F70"/>
              </a:solidFill>
              <a:latin typeface="Myriad Pro SemiExt" panose="020B0505030403020204" pitchFamily="34" charset="0"/>
            </a:endParaRPr>
          </a:p>
        </p:txBody>
      </p:sp>
      <p:pic>
        <p:nvPicPr>
          <p:cNvPr id="5" name="Picture 4">
            <a:extLst>
              <a:ext uri="{FF2B5EF4-FFF2-40B4-BE49-F238E27FC236}">
                <a16:creationId xmlns:a16="http://schemas.microsoft.com/office/drawing/2014/main" id="{0DE00E18-6D22-0684-7721-00C064144E8A}"/>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67180" y="5867400"/>
            <a:ext cx="3213853" cy="2387894"/>
          </a:xfrm>
          <a:prstGeom prst="rect">
            <a:avLst/>
          </a:prstGeom>
        </p:spPr>
      </p:pic>
      <p:pic>
        <p:nvPicPr>
          <p:cNvPr id="11" name="Picture 10">
            <a:extLst>
              <a:ext uri="{FF2B5EF4-FFF2-40B4-BE49-F238E27FC236}">
                <a16:creationId xmlns:a16="http://schemas.microsoft.com/office/drawing/2014/main" id="{05AB40F4-3194-454C-F6A8-FC7418160C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4619" y="1076107"/>
            <a:ext cx="6304781" cy="4196350"/>
          </a:xfrm>
          <a:prstGeom prst="rect">
            <a:avLst/>
          </a:prstGeom>
        </p:spPr>
      </p:pic>
      <p:pic>
        <p:nvPicPr>
          <p:cNvPr id="13" name="Picture 12">
            <a:extLst>
              <a:ext uri="{FF2B5EF4-FFF2-40B4-BE49-F238E27FC236}">
                <a16:creationId xmlns:a16="http://schemas.microsoft.com/office/drawing/2014/main" id="{713D4C89-5ADB-998A-EE67-DD683F1F6B4F}"/>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526349" y="5867400"/>
            <a:ext cx="3187189" cy="2387894"/>
          </a:xfrm>
          <a:prstGeom prst="rect">
            <a:avLst/>
          </a:prstGeom>
        </p:spPr>
      </p:pic>
      <p:sp>
        <p:nvSpPr>
          <p:cNvPr id="14" name="Text Placeholder 2">
            <a:extLst>
              <a:ext uri="{FF2B5EF4-FFF2-40B4-BE49-F238E27FC236}">
                <a16:creationId xmlns:a16="http://schemas.microsoft.com/office/drawing/2014/main" id="{842D7441-BDDC-F1F9-C1D9-E4AA7D1B73AD}"/>
              </a:ext>
            </a:extLst>
          </p:cNvPr>
          <p:cNvSpPr txBox="1">
            <a:spLocks/>
          </p:cNvSpPr>
          <p:nvPr/>
        </p:nvSpPr>
        <p:spPr>
          <a:xfrm>
            <a:off x="459754" y="5391347"/>
            <a:ext cx="6276975" cy="609600"/>
          </a:xfrm>
          <a:prstGeom prst="rect">
            <a:avLst/>
          </a:prstGeom>
        </p:spPr>
        <p:txBody>
          <a:bodyPr/>
          <a:lstStyle>
            <a:lvl1pPr marL="0">
              <a:defRPr>
                <a:latin typeface="+mn-lt"/>
                <a:ea typeface="+mn-ea"/>
                <a:cs typeface="+mn-cs"/>
              </a:defRPr>
            </a:lvl1pPr>
            <a:lvl2pPr marL="342900">
              <a:defRPr>
                <a:latin typeface="+mn-lt"/>
                <a:ea typeface="+mn-ea"/>
                <a:cs typeface="+mn-cs"/>
              </a:defRPr>
            </a:lvl2pPr>
            <a:lvl3pPr marL="685800">
              <a:defRPr>
                <a:latin typeface="+mn-lt"/>
                <a:ea typeface="+mn-ea"/>
                <a:cs typeface="+mn-cs"/>
              </a:defRPr>
            </a:lvl3pPr>
            <a:lvl4pPr marL="1028700">
              <a:defRPr>
                <a:latin typeface="+mn-lt"/>
                <a:ea typeface="+mn-ea"/>
                <a:cs typeface="+mn-cs"/>
              </a:defRPr>
            </a:lvl4pPr>
            <a:lvl5pPr marL="1371600">
              <a:defRPr>
                <a:latin typeface="+mn-lt"/>
                <a:ea typeface="+mn-ea"/>
                <a:cs typeface="+mn-cs"/>
              </a:defRPr>
            </a:lvl5pPr>
            <a:lvl6pPr marL="1714500">
              <a:defRPr>
                <a:latin typeface="+mn-lt"/>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a:lstStyle>
          <a:p>
            <a:r>
              <a:rPr lang="en-US" sz="2000" kern="0">
                <a:solidFill>
                  <a:schemeClr val="tx1">
                    <a:lumMod val="75000"/>
                    <a:lumOff val="25000"/>
                  </a:schemeClr>
                </a:solidFill>
                <a:latin typeface="Myriad Pro SemiExt" panose="020B0505030403020204" pitchFamily="34" charset="0"/>
              </a:rPr>
              <a:t>XE TẢI CẨU 8x4 CGE 350 SOOSAN SCS1015LS</a:t>
            </a:r>
          </a:p>
          <a:p>
            <a:pPr marL="342900" indent="-342900">
              <a:buFontTx/>
              <a:buAutoNum type="arabicPeriod"/>
            </a:pPr>
            <a:endParaRPr lang="en-US" sz="2000" b="1" kern="0">
              <a:solidFill>
                <a:schemeClr val="tx1">
                  <a:lumMod val="75000"/>
                  <a:lumOff val="25000"/>
                </a:schemeClr>
              </a:solidFill>
              <a:latin typeface="Myriad Pro SemiExt" panose="020B0505030403020204" pitchFamily="34" charset="0"/>
            </a:endParaRPr>
          </a:p>
        </p:txBody>
      </p:sp>
    </p:spTree>
    <p:extLst>
      <p:ext uri="{BB962C8B-B14F-4D97-AF65-F5344CB8AC3E}">
        <p14:creationId xmlns:p14="http://schemas.microsoft.com/office/powerpoint/2010/main" val="4075307918"/>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438FA3-057A-6E68-4000-05C47BC2C2C8}"/>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9819615D-AA1B-C002-73E8-CC2EB2E6618D}"/>
              </a:ext>
            </a:extLst>
          </p:cNvPr>
          <p:cNvPicPr>
            <a:picLocks noChangeAspect="1"/>
          </p:cNvPicPr>
          <p:nvPr/>
        </p:nvPicPr>
        <p:blipFill>
          <a:blip r:embed="rId2" cstate="print">
            <a:extLst>
              <a:ext uri="{28A0092B-C50C-407E-A947-70E740481C1C}">
                <a14:useLocalDpi xmlns:a14="http://schemas.microsoft.com/office/drawing/2010/main" val="0"/>
              </a:ext>
            </a:extLst>
          </a:blip>
          <a:srcRect t="7932" b="7932"/>
          <a:stretch/>
        </p:blipFill>
        <p:spPr>
          <a:xfrm>
            <a:off x="304800" y="1295400"/>
            <a:ext cx="6265544" cy="3514818"/>
          </a:xfrm>
          <a:prstGeom prst="rect">
            <a:avLst/>
          </a:prstGeom>
        </p:spPr>
      </p:pic>
      <p:sp>
        <p:nvSpPr>
          <p:cNvPr id="7" name="TextBox 6">
            <a:extLst>
              <a:ext uri="{FF2B5EF4-FFF2-40B4-BE49-F238E27FC236}">
                <a16:creationId xmlns:a16="http://schemas.microsoft.com/office/drawing/2014/main" id="{8713CC78-6F62-3584-C828-85BE9D52A4A7}"/>
              </a:ext>
            </a:extLst>
          </p:cNvPr>
          <p:cNvSpPr txBox="1"/>
          <p:nvPr/>
        </p:nvSpPr>
        <p:spPr>
          <a:xfrm>
            <a:off x="381000" y="746078"/>
            <a:ext cx="6276975" cy="400110"/>
          </a:xfrm>
          <a:prstGeom prst="rect">
            <a:avLst/>
          </a:prstGeom>
          <a:noFill/>
        </p:spPr>
        <p:txBody>
          <a:bodyPr wrap="square" rtlCol="0">
            <a:spAutoFit/>
          </a:bodyPr>
          <a:lstStyle/>
          <a:p>
            <a:pPr algn="ctr"/>
            <a:r>
              <a:rPr lang="en-US" sz="2000" b="1">
                <a:solidFill>
                  <a:srgbClr val="005F70"/>
                </a:solidFill>
                <a:latin typeface="Myriad Pro SemiExt" panose="020B0505030403020204" pitchFamily="34" charset="0"/>
              </a:rPr>
              <a:t>8x4 CGE 350 BỒN XĂNG DẦU</a:t>
            </a:r>
            <a:endParaRPr lang="vi-VN" sz="2000" b="1">
              <a:solidFill>
                <a:srgbClr val="005F70"/>
              </a:solidFill>
              <a:latin typeface="Myriad Pro SemiExt" panose="020B0505030403020204" pitchFamily="34" charset="0"/>
            </a:endParaRPr>
          </a:p>
        </p:txBody>
      </p:sp>
      <p:sp>
        <p:nvSpPr>
          <p:cNvPr id="2" name="TextBox 1">
            <a:extLst>
              <a:ext uri="{FF2B5EF4-FFF2-40B4-BE49-F238E27FC236}">
                <a16:creationId xmlns:a16="http://schemas.microsoft.com/office/drawing/2014/main" id="{A8E1998F-F618-3CA0-8F8D-96BA7A59E23F}"/>
              </a:ext>
            </a:extLst>
          </p:cNvPr>
          <p:cNvSpPr txBox="1"/>
          <p:nvPr/>
        </p:nvSpPr>
        <p:spPr>
          <a:xfrm>
            <a:off x="457200" y="4888657"/>
            <a:ext cx="5562600" cy="584775"/>
          </a:xfrm>
          <a:prstGeom prst="rect">
            <a:avLst/>
          </a:prstGeom>
          <a:noFill/>
        </p:spPr>
        <p:txBody>
          <a:bodyPr wrap="square" rtlCol="0">
            <a:spAutoFit/>
          </a:bodyPr>
          <a:lstStyle/>
          <a:p>
            <a:pPr algn="ctr"/>
            <a:r>
              <a:rPr lang="en-US" sz="1600">
                <a:solidFill>
                  <a:schemeClr val="tx1">
                    <a:lumMod val="75000"/>
                    <a:lumOff val="25000"/>
                  </a:schemeClr>
                </a:solidFill>
                <a:latin typeface="Myriad Pro SemiExt" panose="020B0505030403020204" pitchFamily="34" charset="0"/>
                <a:cs typeface="Times New Roman" panose="02020603050405020304" pitchFamily="18" charset="0"/>
              </a:rPr>
              <a:t>Xe bồn nhôm chở xăng 24m</a:t>
            </a:r>
            <a:r>
              <a:rPr lang="en-US" sz="1600" baseline="30000">
                <a:solidFill>
                  <a:schemeClr val="tx1">
                    <a:lumMod val="75000"/>
                    <a:lumOff val="25000"/>
                  </a:schemeClr>
                </a:solidFill>
                <a:latin typeface="Myriad Pro SemiExt" panose="020B0505030403020204" pitchFamily="34" charset="0"/>
                <a:cs typeface="Times New Roman" panose="02020603050405020304" pitchFamily="18" charset="0"/>
              </a:rPr>
              <a:t>3</a:t>
            </a:r>
          </a:p>
          <a:p>
            <a:pPr algn="ctr"/>
            <a:r>
              <a:rPr lang="en-US" sz="1600">
                <a:solidFill>
                  <a:schemeClr val="tx1">
                    <a:lumMod val="75000"/>
                    <a:lumOff val="25000"/>
                  </a:schemeClr>
                </a:solidFill>
                <a:latin typeface="Myriad Pro SemiExt" panose="020B0505030403020204" pitchFamily="34" charset="0"/>
                <a:cs typeface="Times New Roman" panose="02020603050405020304" pitchFamily="18" charset="0"/>
              </a:rPr>
              <a:t>Xe bồn thép chở xăng 22m</a:t>
            </a:r>
            <a:r>
              <a:rPr lang="en-US" sz="1600" baseline="30000">
                <a:solidFill>
                  <a:schemeClr val="tx1">
                    <a:lumMod val="75000"/>
                    <a:lumOff val="25000"/>
                  </a:schemeClr>
                </a:solidFill>
                <a:latin typeface="Myriad Pro SemiExt" panose="020B0505030403020204" pitchFamily="34" charset="0"/>
                <a:cs typeface="Times New Roman" panose="02020603050405020304" pitchFamily="18" charset="0"/>
              </a:rPr>
              <a:t>3</a:t>
            </a:r>
          </a:p>
        </p:txBody>
      </p:sp>
      <p:pic>
        <p:nvPicPr>
          <p:cNvPr id="1026" name="Picture 2">
            <a:extLst>
              <a:ext uri="{FF2B5EF4-FFF2-40B4-BE49-F238E27FC236}">
                <a16:creationId xmlns:a16="http://schemas.microsoft.com/office/drawing/2014/main" id="{8294D9D2-AE77-439D-35A4-C9445A47D986}"/>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304800" y="5515110"/>
            <a:ext cx="6248400" cy="41641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971047"/>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17A245-5AF2-B0CF-F22C-DF0D86863873}"/>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924BE59B-D054-6191-8CB0-28D85D0A7F2E}"/>
              </a:ext>
            </a:extLst>
          </p:cNvPr>
          <p:cNvPicPr>
            <a:picLocks noChangeAspect="1"/>
          </p:cNvPicPr>
          <p:nvPr/>
        </p:nvPicPr>
        <p:blipFill>
          <a:blip r:embed="rId2" cstate="print">
            <a:extLst>
              <a:ext uri="{28A0092B-C50C-407E-A947-70E740481C1C}">
                <a14:useLocalDpi xmlns:a14="http://schemas.microsoft.com/office/drawing/2010/main" val="0"/>
              </a:ext>
            </a:extLst>
          </a:blip>
          <a:srcRect t="7927" b="7927"/>
          <a:stretch/>
        </p:blipFill>
        <p:spPr>
          <a:xfrm>
            <a:off x="374176" y="1295400"/>
            <a:ext cx="6265544" cy="3514818"/>
          </a:xfrm>
          <a:prstGeom prst="rect">
            <a:avLst/>
          </a:prstGeom>
        </p:spPr>
      </p:pic>
      <p:sp>
        <p:nvSpPr>
          <p:cNvPr id="7" name="TextBox 6">
            <a:extLst>
              <a:ext uri="{FF2B5EF4-FFF2-40B4-BE49-F238E27FC236}">
                <a16:creationId xmlns:a16="http://schemas.microsoft.com/office/drawing/2014/main" id="{8C033415-9F76-AD80-F18D-9C83AEF05DF0}"/>
              </a:ext>
            </a:extLst>
          </p:cNvPr>
          <p:cNvSpPr txBox="1"/>
          <p:nvPr/>
        </p:nvSpPr>
        <p:spPr>
          <a:xfrm>
            <a:off x="381000" y="746078"/>
            <a:ext cx="6276975" cy="400110"/>
          </a:xfrm>
          <a:prstGeom prst="rect">
            <a:avLst/>
          </a:prstGeom>
          <a:noFill/>
        </p:spPr>
        <p:txBody>
          <a:bodyPr wrap="square" rtlCol="0">
            <a:spAutoFit/>
          </a:bodyPr>
          <a:lstStyle/>
          <a:p>
            <a:pPr algn="ctr"/>
            <a:r>
              <a:rPr lang="en-US" sz="2000" b="1">
                <a:solidFill>
                  <a:srgbClr val="005F70"/>
                </a:solidFill>
                <a:latin typeface="Myriad Pro SemiExt" panose="020B0505030403020204" pitchFamily="34" charset="0"/>
              </a:rPr>
              <a:t>8x4 CGE 350 BỒN CÁM</a:t>
            </a:r>
            <a:endParaRPr lang="vi-VN" sz="2000" b="1">
              <a:solidFill>
                <a:srgbClr val="005F70"/>
              </a:solidFill>
              <a:latin typeface="Myriad Pro SemiExt" panose="020B0505030403020204" pitchFamily="34" charset="0"/>
            </a:endParaRPr>
          </a:p>
        </p:txBody>
      </p:sp>
      <p:sp>
        <p:nvSpPr>
          <p:cNvPr id="2" name="TextBox 1">
            <a:extLst>
              <a:ext uri="{FF2B5EF4-FFF2-40B4-BE49-F238E27FC236}">
                <a16:creationId xmlns:a16="http://schemas.microsoft.com/office/drawing/2014/main" id="{285E0B77-9736-AE5A-EF7F-A2F0822C70EE}"/>
              </a:ext>
            </a:extLst>
          </p:cNvPr>
          <p:cNvSpPr txBox="1"/>
          <p:nvPr/>
        </p:nvSpPr>
        <p:spPr>
          <a:xfrm>
            <a:off x="609600" y="4888468"/>
            <a:ext cx="5562600" cy="369332"/>
          </a:xfrm>
          <a:prstGeom prst="rect">
            <a:avLst/>
          </a:prstGeom>
          <a:noFill/>
        </p:spPr>
        <p:txBody>
          <a:bodyPr wrap="square" rtlCol="0">
            <a:spAutoFit/>
          </a:bodyPr>
          <a:lstStyle>
            <a:defPPr>
              <a:defRPr lang="en-US"/>
            </a:defPPr>
            <a:lvl1pPr algn="ctr"/>
          </a:lstStyle>
          <a:p>
            <a:r>
              <a:rPr lang="en-US">
                <a:latin typeface="Myriad Pro SemiExt" panose="020B0505030403020204" pitchFamily="34" charset="0"/>
              </a:rPr>
              <a:t>Xe bồn cám 29m3</a:t>
            </a:r>
          </a:p>
        </p:txBody>
      </p:sp>
      <p:pic>
        <p:nvPicPr>
          <p:cNvPr id="3" name="Picture 2">
            <a:extLst>
              <a:ext uri="{FF2B5EF4-FFF2-40B4-BE49-F238E27FC236}">
                <a16:creationId xmlns:a16="http://schemas.microsoft.com/office/drawing/2014/main" id="{C287C20D-C53E-EFF9-315A-427E54F3EF1D}"/>
              </a:ext>
            </a:extLst>
          </p:cNvPr>
          <p:cNvPicPr>
            <a:picLocks noChangeAspect="1"/>
          </p:cNvPicPr>
          <p:nvPr/>
        </p:nvPicPr>
        <p:blipFill>
          <a:blip r:embed="rId3" cstate="print">
            <a:extLst>
              <a:ext uri="{28A0092B-C50C-407E-A947-70E740481C1C}">
                <a14:useLocalDpi xmlns:a14="http://schemas.microsoft.com/office/drawing/2010/main" val="0"/>
              </a:ext>
            </a:extLst>
          </a:blip>
          <a:srcRect t="12602" b="12602"/>
          <a:stretch/>
        </p:blipFill>
        <p:spPr>
          <a:xfrm>
            <a:off x="538434" y="5781582"/>
            <a:ext cx="6265544" cy="3514818"/>
          </a:xfrm>
          <a:prstGeom prst="rect">
            <a:avLst/>
          </a:prstGeom>
        </p:spPr>
      </p:pic>
      <p:sp>
        <p:nvSpPr>
          <p:cNvPr id="5" name="TextBox 4">
            <a:extLst>
              <a:ext uri="{FF2B5EF4-FFF2-40B4-BE49-F238E27FC236}">
                <a16:creationId xmlns:a16="http://schemas.microsoft.com/office/drawing/2014/main" id="{1EA3E1D8-6620-4AB5-74FE-62945B7F45B6}"/>
              </a:ext>
            </a:extLst>
          </p:cNvPr>
          <p:cNvSpPr txBox="1"/>
          <p:nvPr/>
        </p:nvSpPr>
        <p:spPr>
          <a:xfrm>
            <a:off x="545258" y="5330317"/>
            <a:ext cx="6276975" cy="400110"/>
          </a:xfrm>
          <a:prstGeom prst="rect">
            <a:avLst/>
          </a:prstGeom>
          <a:noFill/>
        </p:spPr>
        <p:txBody>
          <a:bodyPr wrap="square" rtlCol="0">
            <a:spAutoFit/>
          </a:bodyPr>
          <a:lstStyle/>
          <a:p>
            <a:pPr algn="ctr"/>
            <a:r>
              <a:rPr lang="en-US" sz="2000" b="1">
                <a:solidFill>
                  <a:srgbClr val="005F70"/>
                </a:solidFill>
                <a:latin typeface="Myriad Pro SemiExt" panose="020B0505030403020204" pitchFamily="34" charset="0"/>
              </a:rPr>
              <a:t>8x4 CGE 350 XE ÉP RÁC</a:t>
            </a:r>
            <a:endParaRPr lang="vi-VN" sz="2000" b="1">
              <a:solidFill>
                <a:srgbClr val="005F70"/>
              </a:solidFill>
              <a:latin typeface="Myriad Pro SemiExt" panose="020B0505030403020204" pitchFamily="34" charset="0"/>
            </a:endParaRPr>
          </a:p>
        </p:txBody>
      </p:sp>
      <p:sp>
        <p:nvSpPr>
          <p:cNvPr id="8" name="TextBox 7">
            <a:extLst>
              <a:ext uri="{FF2B5EF4-FFF2-40B4-BE49-F238E27FC236}">
                <a16:creationId xmlns:a16="http://schemas.microsoft.com/office/drawing/2014/main" id="{8347B4DA-18A0-1C12-DA85-6BD832010E13}"/>
              </a:ext>
            </a:extLst>
          </p:cNvPr>
          <p:cNvSpPr txBox="1"/>
          <p:nvPr/>
        </p:nvSpPr>
        <p:spPr>
          <a:xfrm>
            <a:off x="621458" y="9308068"/>
            <a:ext cx="6096000" cy="369332"/>
          </a:xfrm>
          <a:prstGeom prst="rect">
            <a:avLst/>
          </a:prstGeom>
          <a:noFill/>
        </p:spPr>
        <p:txBody>
          <a:bodyPr wrap="square" rtlCol="0">
            <a:spAutoFit/>
          </a:bodyPr>
          <a:lstStyle/>
          <a:p>
            <a:pPr algn="ctr"/>
            <a:r>
              <a:rPr lang="en-US">
                <a:latin typeface="Myriad Pro SemiExt" panose="020B0505030403020204" pitchFamily="34" charset="0"/>
              </a:rPr>
              <a:t>Xe ép rác 13,5 tấn (Tổng tải 30 tấn)</a:t>
            </a:r>
            <a:endParaRPr lang="vi-VN">
              <a:latin typeface="Myriad Pro SemiExt" panose="020B0505030403020204" pitchFamily="34" charset="0"/>
            </a:endParaRPr>
          </a:p>
        </p:txBody>
      </p:sp>
    </p:spTree>
    <p:extLst>
      <p:ext uri="{BB962C8B-B14F-4D97-AF65-F5344CB8AC3E}">
        <p14:creationId xmlns:p14="http://schemas.microsoft.com/office/powerpoint/2010/main" val="1554984045"/>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03676A-604C-1405-6931-DF97806FC40E}"/>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7E465A7C-6D3F-1D33-1796-E5ACFBD6EF64}"/>
              </a:ext>
            </a:extLst>
          </p:cNvPr>
          <p:cNvPicPr>
            <a:picLocks noChangeAspect="1"/>
          </p:cNvPicPr>
          <p:nvPr/>
        </p:nvPicPr>
        <p:blipFill>
          <a:blip r:embed="rId2" cstate="print">
            <a:extLst>
              <a:ext uri="{28A0092B-C50C-407E-A947-70E740481C1C}">
                <a14:useLocalDpi xmlns:a14="http://schemas.microsoft.com/office/drawing/2010/main" val="0"/>
              </a:ext>
            </a:extLst>
          </a:blip>
          <a:srcRect t="1105" b="1644"/>
          <a:stretch>
            <a:fillRect/>
          </a:stretch>
        </p:blipFill>
        <p:spPr>
          <a:xfrm>
            <a:off x="630788" y="895446"/>
            <a:ext cx="5340824" cy="3910799"/>
          </a:xfrm>
          <a:prstGeom prst="rect">
            <a:avLst/>
          </a:prstGeom>
        </p:spPr>
      </p:pic>
      <p:sp>
        <p:nvSpPr>
          <p:cNvPr id="7" name="TextBox 6">
            <a:extLst>
              <a:ext uri="{FF2B5EF4-FFF2-40B4-BE49-F238E27FC236}">
                <a16:creationId xmlns:a16="http://schemas.microsoft.com/office/drawing/2014/main" id="{ECBF7185-C201-F37C-267F-5AE2921E1E43}"/>
              </a:ext>
            </a:extLst>
          </p:cNvPr>
          <p:cNvSpPr txBox="1"/>
          <p:nvPr/>
        </p:nvSpPr>
        <p:spPr>
          <a:xfrm>
            <a:off x="290512" y="501556"/>
            <a:ext cx="6276975" cy="400110"/>
          </a:xfrm>
          <a:prstGeom prst="rect">
            <a:avLst/>
          </a:prstGeom>
          <a:noFill/>
        </p:spPr>
        <p:txBody>
          <a:bodyPr wrap="square" rtlCol="0">
            <a:spAutoFit/>
          </a:bodyPr>
          <a:lstStyle/>
          <a:p>
            <a:pPr algn="ctr"/>
            <a:r>
              <a:rPr lang="en-US" sz="2000" b="1">
                <a:solidFill>
                  <a:srgbClr val="005F70"/>
                </a:solidFill>
                <a:latin typeface="Myriad Pro SemiExt" panose="020B0505030403020204" pitchFamily="34" charset="0"/>
              </a:rPr>
              <a:t>8x4 CGE 350 XE ĐÔNG LẠNH</a:t>
            </a:r>
            <a:endParaRPr lang="vi-VN" sz="2000" b="1">
              <a:solidFill>
                <a:srgbClr val="005F70"/>
              </a:solidFill>
              <a:latin typeface="Myriad Pro SemiExt" panose="020B0505030403020204" pitchFamily="34" charset="0"/>
            </a:endParaRPr>
          </a:p>
        </p:txBody>
      </p:sp>
      <p:sp>
        <p:nvSpPr>
          <p:cNvPr id="2" name="TextBox 1">
            <a:extLst>
              <a:ext uri="{FF2B5EF4-FFF2-40B4-BE49-F238E27FC236}">
                <a16:creationId xmlns:a16="http://schemas.microsoft.com/office/drawing/2014/main" id="{2C5E9CC5-B843-58E9-E5E6-5372E4BB8C7B}"/>
              </a:ext>
            </a:extLst>
          </p:cNvPr>
          <p:cNvSpPr txBox="1"/>
          <p:nvPr/>
        </p:nvSpPr>
        <p:spPr>
          <a:xfrm>
            <a:off x="1056524" y="4825913"/>
            <a:ext cx="4744949" cy="381000"/>
          </a:xfrm>
          <a:prstGeom prst="rect">
            <a:avLst/>
          </a:prstGeom>
          <a:noFill/>
        </p:spPr>
        <p:txBody>
          <a:bodyPr wrap="square" rtlCol="0">
            <a:spAutoFit/>
          </a:bodyPr>
          <a:lstStyle/>
          <a:p>
            <a:pPr algn="ctr"/>
            <a:r>
              <a:rPr lang="en-US">
                <a:latin typeface="Myriad Pro SemiExt" panose="020B0505030403020204" pitchFamily="34" charset="0"/>
              </a:rPr>
              <a:t>Xe đông lạnh 16 tấn (tổng tải 30 tấn)</a:t>
            </a:r>
            <a:endParaRPr lang="vi-VN">
              <a:latin typeface="Myriad Pro SemiExt" panose="020B0505030403020204" pitchFamily="34" charset="0"/>
            </a:endParaRPr>
          </a:p>
        </p:txBody>
      </p:sp>
      <p:pic>
        <p:nvPicPr>
          <p:cNvPr id="3" name="Picture 2">
            <a:extLst>
              <a:ext uri="{FF2B5EF4-FFF2-40B4-BE49-F238E27FC236}">
                <a16:creationId xmlns:a16="http://schemas.microsoft.com/office/drawing/2014/main" id="{113C66CE-119A-1C3B-E411-D8575B70CF61}"/>
              </a:ext>
            </a:extLst>
          </p:cNvPr>
          <p:cNvPicPr>
            <a:picLocks noChangeAspect="1"/>
          </p:cNvPicPr>
          <p:nvPr/>
        </p:nvPicPr>
        <p:blipFill>
          <a:blip r:embed="rId3">
            <a:extLst>
              <a:ext uri="{28A0092B-C50C-407E-A947-70E740481C1C}">
                <a14:useLocalDpi xmlns:a14="http://schemas.microsoft.com/office/drawing/2010/main" val="0"/>
              </a:ext>
            </a:extLst>
          </a:blip>
          <a:srcRect l="593" r="710"/>
          <a:stretch>
            <a:fillRect/>
          </a:stretch>
        </p:blipFill>
        <p:spPr>
          <a:xfrm>
            <a:off x="630788" y="5461801"/>
            <a:ext cx="5791200" cy="3910799"/>
          </a:xfrm>
          <a:prstGeom prst="rect">
            <a:avLst/>
          </a:prstGeom>
        </p:spPr>
      </p:pic>
      <p:sp>
        <p:nvSpPr>
          <p:cNvPr id="5" name="TextBox 4">
            <a:extLst>
              <a:ext uri="{FF2B5EF4-FFF2-40B4-BE49-F238E27FC236}">
                <a16:creationId xmlns:a16="http://schemas.microsoft.com/office/drawing/2014/main" id="{860F6D0B-D223-3A56-54CA-B33DA93BFD51}"/>
              </a:ext>
            </a:extLst>
          </p:cNvPr>
          <p:cNvSpPr txBox="1"/>
          <p:nvPr/>
        </p:nvSpPr>
        <p:spPr>
          <a:xfrm>
            <a:off x="304800" y="5089478"/>
            <a:ext cx="6276975" cy="400110"/>
          </a:xfrm>
          <a:prstGeom prst="rect">
            <a:avLst/>
          </a:prstGeom>
          <a:noFill/>
        </p:spPr>
        <p:txBody>
          <a:bodyPr wrap="square" rtlCol="0">
            <a:spAutoFit/>
          </a:bodyPr>
          <a:lstStyle/>
          <a:p>
            <a:pPr algn="ctr"/>
            <a:r>
              <a:rPr lang="en-US" sz="2000" b="1">
                <a:solidFill>
                  <a:srgbClr val="005F70"/>
                </a:solidFill>
                <a:latin typeface="Myriad Pro SemiExt" panose="020B0505030403020204" pitchFamily="34" charset="0"/>
              </a:rPr>
              <a:t>8x4 CGE 350 XE THÙNG BẢO ÔN</a:t>
            </a:r>
            <a:endParaRPr lang="vi-VN" sz="2000" b="1">
              <a:solidFill>
                <a:srgbClr val="005F70"/>
              </a:solidFill>
              <a:latin typeface="Myriad Pro SemiExt" panose="020B0505030403020204" pitchFamily="34" charset="0"/>
            </a:endParaRPr>
          </a:p>
        </p:txBody>
      </p:sp>
      <p:sp>
        <p:nvSpPr>
          <p:cNvPr id="8" name="TextBox 7">
            <a:extLst>
              <a:ext uri="{FF2B5EF4-FFF2-40B4-BE49-F238E27FC236}">
                <a16:creationId xmlns:a16="http://schemas.microsoft.com/office/drawing/2014/main" id="{F32F2C24-3357-004B-33D0-ECCFECC30AF1}"/>
              </a:ext>
            </a:extLst>
          </p:cNvPr>
          <p:cNvSpPr txBox="1"/>
          <p:nvPr/>
        </p:nvSpPr>
        <p:spPr>
          <a:xfrm>
            <a:off x="1638300" y="9372600"/>
            <a:ext cx="3581400" cy="369332"/>
          </a:xfrm>
          <a:prstGeom prst="rect">
            <a:avLst/>
          </a:prstGeom>
          <a:noFill/>
        </p:spPr>
        <p:txBody>
          <a:bodyPr wrap="square" rtlCol="0">
            <a:spAutoFit/>
          </a:bodyPr>
          <a:lstStyle/>
          <a:p>
            <a:r>
              <a:rPr lang="en-US">
                <a:latin typeface="Myriad Pro SemiExt" panose="020B0505030403020204" pitchFamily="34" charset="0"/>
              </a:rPr>
              <a:t>Xe thùng bảo ôn tải trọng 17 tấn</a:t>
            </a:r>
            <a:endParaRPr lang="vi-VN">
              <a:latin typeface="Myriad Pro SemiExt" panose="020B0505030403020204" pitchFamily="34" charset="0"/>
            </a:endParaRPr>
          </a:p>
        </p:txBody>
      </p:sp>
    </p:spTree>
    <p:extLst>
      <p:ext uri="{BB962C8B-B14F-4D97-AF65-F5344CB8AC3E}">
        <p14:creationId xmlns:p14="http://schemas.microsoft.com/office/powerpoint/2010/main" val="317903348"/>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5635E5-1C12-2F2F-0FA7-E42C6A2E66ED}"/>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A623E050-AE63-F22A-0AA7-870CAF68A9CC}"/>
              </a:ext>
            </a:extLst>
          </p:cNvPr>
          <p:cNvSpPr txBox="1"/>
          <p:nvPr/>
        </p:nvSpPr>
        <p:spPr>
          <a:xfrm>
            <a:off x="385250" y="494969"/>
            <a:ext cx="6276975" cy="400110"/>
          </a:xfrm>
          <a:prstGeom prst="rect">
            <a:avLst/>
          </a:prstGeom>
          <a:noFill/>
        </p:spPr>
        <p:txBody>
          <a:bodyPr wrap="square" rtlCol="0">
            <a:spAutoFit/>
          </a:bodyPr>
          <a:lstStyle/>
          <a:p>
            <a:pPr algn="ctr"/>
            <a:r>
              <a:rPr lang="en-US" sz="2000" b="1">
                <a:solidFill>
                  <a:srgbClr val="005F70"/>
                </a:solidFill>
                <a:latin typeface="Myriad Pro SemiExt" panose="020B0505030403020204" pitchFamily="34" charset="0"/>
              </a:rPr>
              <a:t>8x4 CGE 350 XE HOOKLIFT</a:t>
            </a:r>
            <a:endParaRPr lang="vi-VN" sz="2000" b="1">
              <a:solidFill>
                <a:srgbClr val="005F70"/>
              </a:solidFill>
              <a:latin typeface="Myriad Pro SemiExt" panose="020B0505030403020204" pitchFamily="34" charset="0"/>
            </a:endParaRPr>
          </a:p>
        </p:txBody>
      </p:sp>
      <p:sp>
        <p:nvSpPr>
          <p:cNvPr id="5" name="TextBox 4">
            <a:extLst>
              <a:ext uri="{FF2B5EF4-FFF2-40B4-BE49-F238E27FC236}">
                <a16:creationId xmlns:a16="http://schemas.microsoft.com/office/drawing/2014/main" id="{B00A1CA2-6818-CEB6-7884-3E43FABFB6A6}"/>
              </a:ext>
            </a:extLst>
          </p:cNvPr>
          <p:cNvSpPr txBox="1"/>
          <p:nvPr/>
        </p:nvSpPr>
        <p:spPr>
          <a:xfrm>
            <a:off x="2667000" y="4610267"/>
            <a:ext cx="5867400" cy="369332"/>
          </a:xfrm>
          <a:prstGeom prst="rect">
            <a:avLst/>
          </a:prstGeom>
          <a:noFill/>
        </p:spPr>
        <p:txBody>
          <a:bodyPr wrap="square" rtlCol="0">
            <a:spAutoFit/>
          </a:bodyPr>
          <a:lstStyle/>
          <a:p>
            <a:r>
              <a:rPr lang="en-US">
                <a:latin typeface="Myriad Pro SemiExt" panose="020B0505030403020204" pitchFamily="34" charset="0"/>
              </a:rPr>
              <a:t>Xe Hooklift </a:t>
            </a:r>
            <a:endParaRPr lang="vi-VN">
              <a:latin typeface="Myriad Pro SemiExt" panose="020B0505030403020204" pitchFamily="34" charset="0"/>
            </a:endParaRPr>
          </a:p>
        </p:txBody>
      </p:sp>
      <p:pic>
        <p:nvPicPr>
          <p:cNvPr id="1026" name="Picture 2">
            <a:extLst>
              <a:ext uri="{FF2B5EF4-FFF2-40B4-BE49-F238E27FC236}">
                <a16:creationId xmlns:a16="http://schemas.microsoft.com/office/drawing/2014/main" id="{86FED112-7B53-F5DD-8DC7-35FA78B9CA5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9160"/>
          <a:stretch>
            <a:fillRect/>
          </a:stretch>
        </p:blipFill>
        <p:spPr bwMode="auto">
          <a:xfrm>
            <a:off x="605589" y="895079"/>
            <a:ext cx="5545597" cy="377819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BA4700A-948E-BAA8-D4BA-854B7BE234B7}"/>
              </a:ext>
            </a:extLst>
          </p:cNvPr>
          <p:cNvSpPr txBox="1"/>
          <p:nvPr/>
        </p:nvSpPr>
        <p:spPr>
          <a:xfrm>
            <a:off x="400801" y="4930813"/>
            <a:ext cx="6276975" cy="400110"/>
          </a:xfrm>
          <a:prstGeom prst="rect">
            <a:avLst/>
          </a:prstGeom>
          <a:noFill/>
        </p:spPr>
        <p:txBody>
          <a:bodyPr wrap="square" rtlCol="0">
            <a:spAutoFit/>
          </a:bodyPr>
          <a:lstStyle/>
          <a:p>
            <a:pPr algn="ctr"/>
            <a:r>
              <a:rPr lang="en-US" sz="2000" b="1">
                <a:solidFill>
                  <a:srgbClr val="005F70"/>
                </a:solidFill>
                <a:latin typeface="Myriad Pro SemiExt" panose="020B0505030403020204" pitchFamily="34" charset="0"/>
              </a:rPr>
              <a:t>8x4 CGE 350 XE TẢI CẨU KANGLIM</a:t>
            </a:r>
            <a:endParaRPr lang="vi-VN" sz="2000" b="1">
              <a:solidFill>
                <a:srgbClr val="005F70"/>
              </a:solidFill>
              <a:latin typeface="Myriad Pro SemiExt" panose="020B0505030403020204" pitchFamily="34" charset="0"/>
            </a:endParaRPr>
          </a:p>
        </p:txBody>
      </p:sp>
      <p:sp>
        <p:nvSpPr>
          <p:cNvPr id="3" name="TextBox 2">
            <a:extLst>
              <a:ext uri="{FF2B5EF4-FFF2-40B4-BE49-F238E27FC236}">
                <a16:creationId xmlns:a16="http://schemas.microsoft.com/office/drawing/2014/main" id="{12D0A487-A8E6-FCEA-9BA2-A6A74523F883}"/>
              </a:ext>
            </a:extLst>
          </p:cNvPr>
          <p:cNvSpPr txBox="1"/>
          <p:nvPr/>
        </p:nvSpPr>
        <p:spPr>
          <a:xfrm>
            <a:off x="590037" y="9124687"/>
            <a:ext cx="5867400" cy="369332"/>
          </a:xfrm>
          <a:prstGeom prst="rect">
            <a:avLst/>
          </a:prstGeom>
          <a:noFill/>
        </p:spPr>
        <p:txBody>
          <a:bodyPr wrap="square" rtlCol="0">
            <a:spAutoFit/>
          </a:bodyPr>
          <a:lstStyle/>
          <a:p>
            <a:pPr algn="ctr"/>
            <a:r>
              <a:rPr lang="en-US">
                <a:latin typeface="Myriad Pro SemiExt" panose="020B0505030403020204" pitchFamily="34" charset="0"/>
              </a:rPr>
              <a:t>XE TẢI CẨU KANGLIM</a:t>
            </a:r>
            <a:endParaRPr lang="vi-VN">
              <a:latin typeface="Myriad Pro SemiExt" panose="020B0505030403020204" pitchFamily="34" charset="0"/>
            </a:endParaRPr>
          </a:p>
        </p:txBody>
      </p:sp>
      <p:pic>
        <p:nvPicPr>
          <p:cNvPr id="6" name="Picture 2">
            <a:extLst>
              <a:ext uri="{FF2B5EF4-FFF2-40B4-BE49-F238E27FC236}">
                <a16:creationId xmlns:a16="http://schemas.microsoft.com/office/drawing/2014/main" id="{1641ABE6-590A-5425-D480-E27CB53F25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074" r="1074"/>
          <a:stretch/>
        </p:blipFill>
        <p:spPr bwMode="auto">
          <a:xfrm>
            <a:off x="605589" y="5330923"/>
            <a:ext cx="5545597" cy="37781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5442756"/>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61F63-592E-2533-DC41-D6E3091CAA16}"/>
              </a:ext>
            </a:extLst>
          </p:cNvPr>
          <p:cNvSpPr>
            <a:spLocks noGrp="1"/>
          </p:cNvSpPr>
          <p:nvPr>
            <p:ph type="title" idx="4294967295"/>
          </p:nvPr>
        </p:nvSpPr>
        <p:spPr>
          <a:xfrm>
            <a:off x="152400" y="838200"/>
            <a:ext cx="4573588" cy="369887"/>
          </a:xfrm>
        </p:spPr>
        <p:txBody>
          <a:bodyPr/>
          <a:lstStyle/>
          <a:p>
            <a:r>
              <a:rPr lang="en-US" b="1">
                <a:latin typeface="Myriad Pro SemiExt" panose="020B0505030403020204" pitchFamily="34" charset="0"/>
              </a:rPr>
              <a:t>MỤC LỤC</a:t>
            </a:r>
            <a:endParaRPr lang="vi-VN" b="1">
              <a:latin typeface="Myriad Pro SemiExt" panose="020B0505030403020204" pitchFamily="34" charset="0"/>
            </a:endParaRPr>
          </a:p>
        </p:txBody>
      </p:sp>
      <p:sp>
        <p:nvSpPr>
          <p:cNvPr id="3" name="Text Placeholder 2">
            <a:extLst>
              <a:ext uri="{FF2B5EF4-FFF2-40B4-BE49-F238E27FC236}">
                <a16:creationId xmlns:a16="http://schemas.microsoft.com/office/drawing/2014/main" id="{A7CD24F8-4E4B-9613-027D-BC76DD33734B}"/>
              </a:ext>
            </a:extLst>
          </p:cNvPr>
          <p:cNvSpPr>
            <a:spLocks noGrp="1"/>
          </p:cNvSpPr>
          <p:nvPr>
            <p:ph type="body" idx="4294967295"/>
          </p:nvPr>
        </p:nvSpPr>
        <p:spPr>
          <a:xfrm>
            <a:off x="304800" y="1371600"/>
            <a:ext cx="5811838" cy="4857750"/>
          </a:xfrm>
        </p:spPr>
        <p:txBody>
          <a:bodyPr/>
          <a:lstStyle/>
          <a:p>
            <a:pPr marL="385763" indent="-385763">
              <a:lnSpc>
                <a:spcPct val="150000"/>
              </a:lnSpc>
              <a:buAutoNum type="romanUcPeriod"/>
            </a:pPr>
            <a:r>
              <a:rPr lang="en-US" sz="1800">
                <a:solidFill>
                  <a:srgbClr val="4B4847"/>
                </a:solidFill>
                <a:latin typeface="Myriad Pro SemiExt" panose="020B0505030403020204" pitchFamily="34" charset="0"/>
                <a:ea typeface="+mj-ea"/>
              </a:rPr>
              <a:t>SẢN PHẨM NHẬP KHẨU NGUYÊN CHIẾC</a:t>
            </a:r>
          </a:p>
          <a:p>
            <a:pPr marL="685800" lvl="1" indent="-342900">
              <a:lnSpc>
                <a:spcPct val="150000"/>
              </a:lnSpc>
              <a:buFont typeface="Arial" panose="020B0604020202020204" pitchFamily="34" charset="0"/>
              <a:buChar char="•"/>
            </a:pPr>
            <a:r>
              <a:rPr lang="en-US" sz="1500">
                <a:solidFill>
                  <a:srgbClr val="4B4847"/>
                </a:solidFill>
                <a:latin typeface="Myriad Pro SemiExt" panose="020B0505030403020204" pitchFamily="34" charset="0"/>
              </a:rPr>
              <a:t>Đầu kéo 6x4 GWE 410/ 350 HP</a:t>
            </a:r>
          </a:p>
          <a:p>
            <a:pPr marL="685800" lvl="1" indent="-342900">
              <a:lnSpc>
                <a:spcPct val="150000"/>
              </a:lnSpc>
              <a:buFont typeface="Arial" panose="020B0604020202020204" pitchFamily="34" charset="0"/>
              <a:buChar char="•"/>
            </a:pPr>
            <a:r>
              <a:rPr lang="en-US" sz="1500">
                <a:solidFill>
                  <a:srgbClr val="4B4847"/>
                </a:solidFill>
                <a:latin typeface="Myriad Pro SemiExt" panose="020B0505030403020204" pitchFamily="34" charset="0"/>
              </a:rPr>
              <a:t>Chassis 8x4 CGE 350</a:t>
            </a:r>
          </a:p>
          <a:p>
            <a:pPr marL="685800" lvl="1" indent="-342900">
              <a:lnSpc>
                <a:spcPct val="150000"/>
              </a:lnSpc>
              <a:buFont typeface="Arial" panose="020B0604020202020204" pitchFamily="34" charset="0"/>
              <a:buChar char="•"/>
            </a:pPr>
            <a:r>
              <a:rPr lang="en-US" sz="1500">
                <a:solidFill>
                  <a:srgbClr val="4B4847"/>
                </a:solidFill>
                <a:latin typeface="Myriad Pro SemiExt" panose="020B0505030403020204" pitchFamily="34" charset="0"/>
                <a:ea typeface="+mj-ea"/>
              </a:rPr>
              <a:t>Chassis 6x4 CWE 350</a:t>
            </a:r>
          </a:p>
          <a:p>
            <a:pPr marL="685800" lvl="1" indent="-342900">
              <a:lnSpc>
                <a:spcPct val="150000"/>
              </a:lnSpc>
              <a:buFont typeface="Arial" panose="020B0604020202020204" pitchFamily="34" charset="0"/>
              <a:buChar char="•"/>
            </a:pPr>
            <a:r>
              <a:rPr lang="en-US" sz="1500">
                <a:solidFill>
                  <a:srgbClr val="4B4847"/>
                </a:solidFill>
                <a:latin typeface="Myriad Pro SemiExt" panose="020B0505030403020204" pitchFamily="34" charset="0"/>
                <a:ea typeface="+mj-ea"/>
              </a:rPr>
              <a:t>Chassis 6x2 CDE 280</a:t>
            </a:r>
          </a:p>
          <a:p>
            <a:pPr marL="685800" lvl="1" indent="-342900">
              <a:lnSpc>
                <a:spcPct val="150000"/>
              </a:lnSpc>
              <a:buFont typeface="Arial" panose="020B0604020202020204" pitchFamily="34" charset="0"/>
              <a:buChar char="•"/>
            </a:pPr>
            <a:r>
              <a:rPr lang="en-US" sz="1500">
                <a:solidFill>
                  <a:srgbClr val="4B4847"/>
                </a:solidFill>
                <a:latin typeface="Myriad Pro SemiExt" panose="020B0505030403020204" pitchFamily="34" charset="0"/>
                <a:ea typeface="+mj-ea"/>
              </a:rPr>
              <a:t>Chassis 6x2 PDE 280</a:t>
            </a:r>
          </a:p>
          <a:p>
            <a:pPr marL="685800" lvl="1" indent="-342900">
              <a:lnSpc>
                <a:spcPct val="150000"/>
              </a:lnSpc>
              <a:buFont typeface="Arial" panose="020B0604020202020204" pitchFamily="34" charset="0"/>
              <a:buChar char="•"/>
            </a:pPr>
            <a:r>
              <a:rPr lang="en-US" sz="1500">
                <a:solidFill>
                  <a:srgbClr val="4B4847"/>
                </a:solidFill>
                <a:latin typeface="Myriad Pro SemiExt" panose="020B0505030403020204" pitchFamily="34" charset="0"/>
                <a:ea typeface="+mj-ea"/>
              </a:rPr>
              <a:t>Chassis 4x2 PKE 250</a:t>
            </a:r>
          </a:p>
          <a:p>
            <a:pPr marL="685800" lvl="1" indent="-342900">
              <a:lnSpc>
                <a:spcPct val="150000"/>
              </a:lnSpc>
              <a:buFont typeface="Arial" panose="020B0604020202020204" pitchFamily="34" charset="0"/>
              <a:buChar char="•"/>
            </a:pPr>
            <a:r>
              <a:rPr lang="en-US" sz="1500">
                <a:solidFill>
                  <a:srgbClr val="4B4847"/>
                </a:solidFill>
                <a:latin typeface="Myriad Pro SemiExt" panose="020B0505030403020204" pitchFamily="34" charset="0"/>
                <a:ea typeface="+mj-ea"/>
              </a:rPr>
              <a:t>Chassis 4x2 LKE 210</a:t>
            </a:r>
          </a:p>
          <a:p>
            <a:pPr marL="685800" lvl="1" indent="-342900">
              <a:lnSpc>
                <a:spcPct val="150000"/>
              </a:lnSpc>
              <a:buFont typeface="Arial" panose="020B0604020202020204" pitchFamily="34" charset="0"/>
              <a:buChar char="•"/>
            </a:pPr>
            <a:r>
              <a:rPr lang="en-US" sz="1500">
                <a:solidFill>
                  <a:srgbClr val="4B4847"/>
                </a:solidFill>
                <a:latin typeface="Myriad Pro SemiExt" panose="020B0505030403020204" pitchFamily="34" charset="0"/>
                <a:ea typeface="+mj-ea"/>
              </a:rPr>
              <a:t>Chassis 4x2 MKE 210</a:t>
            </a:r>
            <a:endParaRPr lang="en-US">
              <a:solidFill>
                <a:srgbClr val="4B4847"/>
              </a:solidFill>
              <a:latin typeface="Myriad Pro SemiExt" panose="020B0505030403020204" pitchFamily="34" charset="0"/>
              <a:ea typeface="+mj-ea"/>
            </a:endParaRPr>
          </a:p>
          <a:p>
            <a:pPr marL="385763" indent="-385763">
              <a:lnSpc>
                <a:spcPct val="150000"/>
              </a:lnSpc>
              <a:buFontTx/>
              <a:buAutoNum type="romanUcPeriod"/>
            </a:pPr>
            <a:r>
              <a:rPr lang="en-US" sz="1800">
                <a:solidFill>
                  <a:srgbClr val="4B4847"/>
                </a:solidFill>
                <a:latin typeface="Myriad Pro SemiExt" panose="020B0505030403020204" pitchFamily="34" charset="0"/>
                <a:ea typeface="+mj-ea"/>
              </a:rPr>
              <a:t>CÁC SẢN PHẨM UPPER BODY TẠI VIỆT NAM</a:t>
            </a:r>
          </a:p>
          <a:p>
            <a:pPr marL="385763" indent="-385763">
              <a:lnSpc>
                <a:spcPct val="150000"/>
              </a:lnSpc>
              <a:buAutoNum type="romanUcPeriod"/>
            </a:pPr>
            <a:r>
              <a:rPr lang="en-US" sz="1800">
                <a:solidFill>
                  <a:srgbClr val="4B4847"/>
                </a:solidFill>
                <a:latin typeface="Myriad Pro SemiExt" panose="020B0505030403020204" pitchFamily="34" charset="0"/>
                <a:ea typeface="+mj-ea"/>
              </a:rPr>
              <a:t>CÁC ƯU ĐIỂM CỦA XE UD TRUCKS</a:t>
            </a:r>
          </a:p>
          <a:p>
            <a:pPr marL="385763" indent="-385763">
              <a:lnSpc>
                <a:spcPct val="150000"/>
              </a:lnSpc>
              <a:buAutoNum type="romanUcPeriod"/>
            </a:pPr>
            <a:r>
              <a:rPr lang="en-US" sz="1800">
                <a:solidFill>
                  <a:srgbClr val="4B4847"/>
                </a:solidFill>
                <a:latin typeface="Myriad Pro SemiExt" panose="020B0505030403020204" pitchFamily="34" charset="0"/>
                <a:ea typeface="+mj-ea"/>
              </a:rPr>
              <a:t>TIỀM NĂNG VÀ ĐỊNH HƯỚNG TƯƠNG LAI</a:t>
            </a:r>
          </a:p>
          <a:p>
            <a:pPr marL="385763" indent="-385763">
              <a:lnSpc>
                <a:spcPct val="150000"/>
              </a:lnSpc>
              <a:buAutoNum type="romanUcPeriod"/>
            </a:pPr>
            <a:r>
              <a:rPr lang="en-US" sz="1800">
                <a:solidFill>
                  <a:srgbClr val="4B4847"/>
                </a:solidFill>
                <a:latin typeface="Myriad Pro SemiExt" panose="020B0505030403020204" pitchFamily="34" charset="0"/>
                <a:ea typeface="+mj-ea"/>
              </a:rPr>
              <a:t>LỜI TRI ÂN</a:t>
            </a:r>
          </a:p>
        </p:txBody>
      </p:sp>
    </p:spTree>
    <p:extLst>
      <p:ext uri="{BB962C8B-B14F-4D97-AF65-F5344CB8AC3E}">
        <p14:creationId xmlns:p14="http://schemas.microsoft.com/office/powerpoint/2010/main" val="4277954133"/>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1DDA7D-1DE7-1492-7302-567EE558C570}"/>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A29E8E89-58C4-86C8-A2EC-A85D808249EF}"/>
              </a:ext>
            </a:extLst>
          </p:cNvPr>
          <p:cNvSpPr txBox="1"/>
          <p:nvPr/>
        </p:nvSpPr>
        <p:spPr>
          <a:xfrm>
            <a:off x="400801" y="523577"/>
            <a:ext cx="6276975" cy="400110"/>
          </a:xfrm>
          <a:prstGeom prst="rect">
            <a:avLst/>
          </a:prstGeom>
          <a:noFill/>
        </p:spPr>
        <p:txBody>
          <a:bodyPr wrap="square" rtlCol="0">
            <a:spAutoFit/>
          </a:bodyPr>
          <a:lstStyle/>
          <a:p>
            <a:pPr algn="ctr"/>
            <a:r>
              <a:rPr lang="en-US" sz="2000" b="1">
                <a:solidFill>
                  <a:srgbClr val="005F70"/>
                </a:solidFill>
                <a:latin typeface="Myriad Pro SemiExt" panose="020B0505030403020204" pitchFamily="34" charset="0"/>
              </a:rPr>
              <a:t>6x4 CWE 350 XE ÉP RÁC</a:t>
            </a:r>
            <a:endParaRPr lang="vi-VN" sz="2000" b="1">
              <a:solidFill>
                <a:srgbClr val="005F70"/>
              </a:solidFill>
              <a:latin typeface="Myriad Pro SemiExt" panose="020B0505030403020204" pitchFamily="34" charset="0"/>
            </a:endParaRPr>
          </a:p>
        </p:txBody>
      </p:sp>
      <p:sp>
        <p:nvSpPr>
          <p:cNvPr id="5" name="TextBox 4">
            <a:extLst>
              <a:ext uri="{FF2B5EF4-FFF2-40B4-BE49-F238E27FC236}">
                <a16:creationId xmlns:a16="http://schemas.microsoft.com/office/drawing/2014/main" id="{6942DC6B-EF95-3774-D20F-C4F0276C1FF4}"/>
              </a:ext>
            </a:extLst>
          </p:cNvPr>
          <p:cNvSpPr txBox="1"/>
          <p:nvPr/>
        </p:nvSpPr>
        <p:spPr>
          <a:xfrm>
            <a:off x="585373" y="4711389"/>
            <a:ext cx="5867400" cy="369332"/>
          </a:xfrm>
          <a:prstGeom prst="rect">
            <a:avLst/>
          </a:prstGeom>
          <a:noFill/>
        </p:spPr>
        <p:txBody>
          <a:bodyPr wrap="square" rtlCol="0">
            <a:spAutoFit/>
          </a:bodyPr>
          <a:lstStyle/>
          <a:p>
            <a:pPr algn="ctr"/>
            <a:r>
              <a:rPr lang="en-US"/>
              <a:t>XE ÉP RÁC 10,1 TẤN</a:t>
            </a:r>
            <a:endParaRPr lang="vi-VN"/>
          </a:p>
        </p:txBody>
      </p:sp>
      <p:pic>
        <p:nvPicPr>
          <p:cNvPr id="1026" name="Picture 2">
            <a:extLst>
              <a:ext uri="{FF2B5EF4-FFF2-40B4-BE49-F238E27FC236}">
                <a16:creationId xmlns:a16="http://schemas.microsoft.com/office/drawing/2014/main" id="{A71B7616-E6AB-BA71-9C5C-5928979673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074" r="1074"/>
          <a:stretch/>
        </p:blipFill>
        <p:spPr bwMode="auto">
          <a:xfrm>
            <a:off x="605589" y="952301"/>
            <a:ext cx="5545597" cy="377819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896848E-5DB9-B189-689D-58EA469406C5}"/>
              </a:ext>
            </a:extLst>
          </p:cNvPr>
          <p:cNvSpPr txBox="1"/>
          <p:nvPr/>
        </p:nvSpPr>
        <p:spPr>
          <a:xfrm>
            <a:off x="380585" y="4975588"/>
            <a:ext cx="6276975" cy="400110"/>
          </a:xfrm>
          <a:prstGeom prst="rect">
            <a:avLst/>
          </a:prstGeom>
          <a:noFill/>
        </p:spPr>
        <p:txBody>
          <a:bodyPr wrap="square" rtlCol="0">
            <a:spAutoFit/>
          </a:bodyPr>
          <a:lstStyle/>
          <a:p>
            <a:pPr algn="ctr"/>
            <a:r>
              <a:rPr lang="en-US" sz="2000" b="1">
                <a:solidFill>
                  <a:srgbClr val="005F70"/>
                </a:solidFill>
                <a:latin typeface="Myriad Pro SemiExt" panose="020B0505030403020204" pitchFamily="34" charset="0"/>
              </a:rPr>
              <a:t>6x4 CWE 350 XE HOOKLIFT</a:t>
            </a:r>
            <a:endParaRPr lang="vi-VN" sz="2000" b="1">
              <a:solidFill>
                <a:srgbClr val="005F70"/>
              </a:solidFill>
              <a:latin typeface="Myriad Pro SemiExt" panose="020B0505030403020204" pitchFamily="34" charset="0"/>
            </a:endParaRPr>
          </a:p>
        </p:txBody>
      </p:sp>
      <p:sp>
        <p:nvSpPr>
          <p:cNvPr id="3" name="TextBox 2">
            <a:extLst>
              <a:ext uri="{FF2B5EF4-FFF2-40B4-BE49-F238E27FC236}">
                <a16:creationId xmlns:a16="http://schemas.microsoft.com/office/drawing/2014/main" id="{8C293686-142C-DFBA-B66D-048D20C5FAE5}"/>
              </a:ext>
            </a:extLst>
          </p:cNvPr>
          <p:cNvSpPr txBox="1"/>
          <p:nvPr/>
        </p:nvSpPr>
        <p:spPr>
          <a:xfrm>
            <a:off x="1981200" y="9242933"/>
            <a:ext cx="5867400" cy="369332"/>
          </a:xfrm>
          <a:prstGeom prst="rect">
            <a:avLst/>
          </a:prstGeom>
          <a:noFill/>
        </p:spPr>
        <p:txBody>
          <a:bodyPr wrap="square" rtlCol="0">
            <a:spAutoFit/>
          </a:bodyPr>
          <a:lstStyle/>
          <a:p>
            <a:r>
              <a:rPr lang="en-US"/>
              <a:t>XE HOOKLIFT 10,1 TẤN</a:t>
            </a:r>
            <a:endParaRPr lang="vi-VN"/>
          </a:p>
        </p:txBody>
      </p:sp>
      <p:pic>
        <p:nvPicPr>
          <p:cNvPr id="6" name="Picture 2">
            <a:extLst>
              <a:ext uri="{FF2B5EF4-FFF2-40B4-BE49-F238E27FC236}">
                <a16:creationId xmlns:a16="http://schemas.microsoft.com/office/drawing/2014/main" id="{704B9013-FF19-C1AA-4F0B-DB2C2085D0AE}"/>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l="1100" r="1100"/>
          <a:stretch/>
        </p:blipFill>
        <p:spPr bwMode="auto">
          <a:xfrm>
            <a:off x="656201" y="5486400"/>
            <a:ext cx="5545597" cy="37781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4665226"/>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DE30A-B8F7-E636-41F6-C7070E2CF547}"/>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E66FC860-1463-A2AB-AEDE-38E189B6C43D}"/>
              </a:ext>
            </a:extLst>
          </p:cNvPr>
          <p:cNvSpPr txBox="1"/>
          <p:nvPr/>
        </p:nvSpPr>
        <p:spPr>
          <a:xfrm>
            <a:off x="381000" y="533400"/>
            <a:ext cx="6276975" cy="400110"/>
          </a:xfrm>
          <a:prstGeom prst="rect">
            <a:avLst/>
          </a:prstGeom>
          <a:noFill/>
        </p:spPr>
        <p:txBody>
          <a:bodyPr wrap="square" rtlCol="0">
            <a:spAutoFit/>
          </a:bodyPr>
          <a:lstStyle/>
          <a:p>
            <a:pPr algn="ctr"/>
            <a:r>
              <a:rPr lang="en-US" sz="2000" b="1">
                <a:solidFill>
                  <a:srgbClr val="005F70"/>
                </a:solidFill>
                <a:latin typeface="Myriad Pro SemiExt" panose="020B0505030403020204" pitchFamily="34" charset="0"/>
              </a:rPr>
              <a:t>6x4 CWE 350 XE THÙNG MUI BẠT</a:t>
            </a:r>
            <a:endParaRPr lang="vi-VN" sz="2000" b="1">
              <a:solidFill>
                <a:srgbClr val="005F70"/>
              </a:solidFill>
              <a:latin typeface="Myriad Pro SemiExt" panose="020B0505030403020204" pitchFamily="34" charset="0"/>
            </a:endParaRPr>
          </a:p>
        </p:txBody>
      </p:sp>
      <p:sp>
        <p:nvSpPr>
          <p:cNvPr id="5" name="TextBox 4">
            <a:extLst>
              <a:ext uri="{FF2B5EF4-FFF2-40B4-BE49-F238E27FC236}">
                <a16:creationId xmlns:a16="http://schemas.microsoft.com/office/drawing/2014/main" id="{003F9335-8B49-B2AD-7060-AB9CEC4D8D11}"/>
              </a:ext>
            </a:extLst>
          </p:cNvPr>
          <p:cNvSpPr txBox="1"/>
          <p:nvPr/>
        </p:nvSpPr>
        <p:spPr>
          <a:xfrm>
            <a:off x="937419" y="4751852"/>
            <a:ext cx="5867400" cy="369332"/>
          </a:xfrm>
          <a:prstGeom prst="rect">
            <a:avLst/>
          </a:prstGeom>
          <a:noFill/>
        </p:spPr>
        <p:txBody>
          <a:bodyPr wrap="square" rtlCol="0">
            <a:spAutoFit/>
          </a:bodyPr>
          <a:lstStyle/>
          <a:p>
            <a:r>
              <a:rPr lang="en-US"/>
              <a:t>XE THÙNG MUI BẠT 12,7 TẤN – THÙNG DÀI 9,1 MÉT</a:t>
            </a:r>
            <a:endParaRPr lang="vi-VN"/>
          </a:p>
        </p:txBody>
      </p:sp>
      <p:pic>
        <p:nvPicPr>
          <p:cNvPr id="1026" name="Picture 2">
            <a:extLst>
              <a:ext uri="{FF2B5EF4-FFF2-40B4-BE49-F238E27FC236}">
                <a16:creationId xmlns:a16="http://schemas.microsoft.com/office/drawing/2014/main" id="{C781F709-7614-92BD-0DD3-E840C902E908}"/>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l="1093" r="1093"/>
          <a:stretch/>
        </p:blipFill>
        <p:spPr bwMode="auto">
          <a:xfrm>
            <a:off x="609600" y="962124"/>
            <a:ext cx="5545597" cy="377819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78CC6E9-522B-FEED-467E-939E543C936C}"/>
              </a:ext>
            </a:extLst>
          </p:cNvPr>
          <p:cNvSpPr txBox="1"/>
          <p:nvPr/>
        </p:nvSpPr>
        <p:spPr>
          <a:xfrm>
            <a:off x="353008" y="5105400"/>
            <a:ext cx="6276975" cy="400110"/>
          </a:xfrm>
          <a:prstGeom prst="rect">
            <a:avLst/>
          </a:prstGeom>
          <a:noFill/>
        </p:spPr>
        <p:txBody>
          <a:bodyPr wrap="square" rtlCol="0">
            <a:spAutoFit/>
          </a:bodyPr>
          <a:lstStyle/>
          <a:p>
            <a:pPr algn="ctr"/>
            <a:r>
              <a:rPr lang="en-US" sz="2000" b="1">
                <a:solidFill>
                  <a:srgbClr val="005F70"/>
                </a:solidFill>
                <a:latin typeface="Myriad Pro SemiExt" panose="020B0505030403020204" pitchFamily="34" charset="0"/>
              </a:rPr>
              <a:t>6x4 CWE 350 XE CẨU PALFINGER</a:t>
            </a:r>
            <a:endParaRPr lang="vi-VN" sz="2000" b="1">
              <a:solidFill>
                <a:srgbClr val="005F70"/>
              </a:solidFill>
              <a:latin typeface="Myriad Pro SemiExt" panose="020B0505030403020204" pitchFamily="34" charset="0"/>
            </a:endParaRPr>
          </a:p>
        </p:txBody>
      </p:sp>
      <p:sp>
        <p:nvSpPr>
          <p:cNvPr id="3" name="TextBox 2">
            <a:extLst>
              <a:ext uri="{FF2B5EF4-FFF2-40B4-BE49-F238E27FC236}">
                <a16:creationId xmlns:a16="http://schemas.microsoft.com/office/drawing/2014/main" id="{F20464EE-5139-3F6F-2F27-870CBB255F17}"/>
              </a:ext>
            </a:extLst>
          </p:cNvPr>
          <p:cNvSpPr txBox="1"/>
          <p:nvPr/>
        </p:nvSpPr>
        <p:spPr>
          <a:xfrm>
            <a:off x="2410408" y="9312322"/>
            <a:ext cx="5867400" cy="369332"/>
          </a:xfrm>
          <a:prstGeom prst="rect">
            <a:avLst/>
          </a:prstGeom>
          <a:noFill/>
        </p:spPr>
        <p:txBody>
          <a:bodyPr wrap="square" rtlCol="0">
            <a:spAutoFit/>
          </a:bodyPr>
          <a:lstStyle/>
          <a:p>
            <a:r>
              <a:rPr lang="en-US"/>
              <a:t>XE CẨU PALFINGER</a:t>
            </a:r>
            <a:endParaRPr lang="vi-VN"/>
          </a:p>
        </p:txBody>
      </p:sp>
      <p:pic>
        <p:nvPicPr>
          <p:cNvPr id="6" name="Picture 2">
            <a:extLst>
              <a:ext uri="{FF2B5EF4-FFF2-40B4-BE49-F238E27FC236}">
                <a16:creationId xmlns:a16="http://schemas.microsoft.com/office/drawing/2014/main" id="{287D2711-F24D-6BAE-698E-C97C4E071698}"/>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l="1064" r="1064"/>
          <a:stretch/>
        </p:blipFill>
        <p:spPr bwMode="auto">
          <a:xfrm>
            <a:off x="581608" y="5534124"/>
            <a:ext cx="5545597" cy="37781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9227765"/>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B8EDDA-B96E-6DC3-8030-F24E5617231D}"/>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6B46A1A5-D6C6-4865-CAAE-888432CB402F}"/>
              </a:ext>
            </a:extLst>
          </p:cNvPr>
          <p:cNvSpPr txBox="1"/>
          <p:nvPr/>
        </p:nvSpPr>
        <p:spPr>
          <a:xfrm>
            <a:off x="290512" y="486026"/>
            <a:ext cx="6276975" cy="400110"/>
          </a:xfrm>
          <a:prstGeom prst="rect">
            <a:avLst/>
          </a:prstGeom>
          <a:noFill/>
        </p:spPr>
        <p:txBody>
          <a:bodyPr wrap="square" rtlCol="0">
            <a:spAutoFit/>
          </a:bodyPr>
          <a:lstStyle/>
          <a:p>
            <a:pPr algn="ctr"/>
            <a:r>
              <a:rPr lang="en-US" sz="2000" b="1">
                <a:solidFill>
                  <a:srgbClr val="005F70"/>
                </a:solidFill>
                <a:latin typeface="Myriad Pro SemiExt" panose="020B0505030403020204" pitchFamily="34" charset="0"/>
              </a:rPr>
              <a:t>6x2 CDE 280 XE THÙNG MUI BẠT</a:t>
            </a:r>
            <a:endParaRPr lang="vi-VN" sz="2000" b="1">
              <a:solidFill>
                <a:srgbClr val="005F70"/>
              </a:solidFill>
              <a:latin typeface="Myriad Pro SemiExt" panose="020B0505030403020204" pitchFamily="34" charset="0"/>
            </a:endParaRPr>
          </a:p>
        </p:txBody>
      </p:sp>
      <p:sp>
        <p:nvSpPr>
          <p:cNvPr id="5" name="TextBox 4">
            <a:extLst>
              <a:ext uri="{FF2B5EF4-FFF2-40B4-BE49-F238E27FC236}">
                <a16:creationId xmlns:a16="http://schemas.microsoft.com/office/drawing/2014/main" id="{470AF8F6-14AD-6F7E-DFC6-76BC1243E897}"/>
              </a:ext>
            </a:extLst>
          </p:cNvPr>
          <p:cNvSpPr txBox="1"/>
          <p:nvPr/>
        </p:nvSpPr>
        <p:spPr>
          <a:xfrm>
            <a:off x="884238" y="4637897"/>
            <a:ext cx="5867400" cy="923330"/>
          </a:xfrm>
          <a:prstGeom prst="rect">
            <a:avLst/>
          </a:prstGeom>
          <a:noFill/>
        </p:spPr>
        <p:txBody>
          <a:bodyPr wrap="square" rtlCol="0">
            <a:spAutoFit/>
          </a:bodyPr>
          <a:lstStyle/>
          <a:p>
            <a:r>
              <a:rPr lang="en-US">
                <a:latin typeface="Myriad Pro SemiExt" panose="020B0505030403020204" pitchFamily="34" charset="0"/>
              </a:rPr>
              <a:t>XE THÙNG MUI BẠT 9,1m – TẢI TRỌNG 14 TẤN</a:t>
            </a:r>
          </a:p>
          <a:p>
            <a:r>
              <a:rPr lang="en-US">
                <a:latin typeface="Myriad Pro SemiExt" panose="020B0505030403020204" pitchFamily="34" charset="0"/>
              </a:rPr>
              <a:t>XE THÙNG MUI BẠT 9,43m – TẢI TRỌNG 13,8 TẤN</a:t>
            </a:r>
          </a:p>
          <a:p>
            <a:r>
              <a:rPr lang="en-US">
                <a:latin typeface="Myriad Pro SemiExt" panose="020B0505030403020204" pitchFamily="34" charset="0"/>
              </a:rPr>
              <a:t>XE THÙNG MUI BẠT 9,5m – TẢI TRỌNG 14 TẤN</a:t>
            </a:r>
            <a:endParaRPr lang="vi-VN">
              <a:latin typeface="Myriad Pro SemiExt" panose="020B0505030403020204" pitchFamily="34" charset="0"/>
            </a:endParaRPr>
          </a:p>
        </p:txBody>
      </p:sp>
      <p:pic>
        <p:nvPicPr>
          <p:cNvPr id="1026" name="Picture 2">
            <a:extLst>
              <a:ext uri="{FF2B5EF4-FFF2-40B4-BE49-F238E27FC236}">
                <a16:creationId xmlns:a16="http://schemas.microsoft.com/office/drawing/2014/main" id="{8B95B89E-F665-C56A-A7F3-D9CB7990C0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074" r="1074"/>
          <a:stretch/>
        </p:blipFill>
        <p:spPr bwMode="auto">
          <a:xfrm>
            <a:off x="604034" y="884581"/>
            <a:ext cx="5545597" cy="377819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53F24CAE-E209-335B-0FEB-EAE56B40BC99}"/>
              </a:ext>
            </a:extLst>
          </p:cNvPr>
          <p:cNvSpPr txBox="1"/>
          <p:nvPr/>
        </p:nvSpPr>
        <p:spPr>
          <a:xfrm>
            <a:off x="581025" y="5474054"/>
            <a:ext cx="6276975" cy="400110"/>
          </a:xfrm>
          <a:prstGeom prst="rect">
            <a:avLst/>
          </a:prstGeom>
          <a:noFill/>
        </p:spPr>
        <p:txBody>
          <a:bodyPr wrap="square" rtlCol="0">
            <a:spAutoFit/>
          </a:bodyPr>
          <a:lstStyle/>
          <a:p>
            <a:pPr algn="ctr"/>
            <a:r>
              <a:rPr lang="en-US" sz="2000" b="1">
                <a:solidFill>
                  <a:srgbClr val="005F70"/>
                </a:solidFill>
                <a:latin typeface="Myriad Pro SemiExt" panose="020B0505030403020204" pitchFamily="34" charset="0"/>
              </a:rPr>
              <a:t>6x2 CDE 280 XE THÙNG KÍN</a:t>
            </a:r>
            <a:endParaRPr lang="vi-VN" sz="2000" b="1">
              <a:solidFill>
                <a:srgbClr val="005F70"/>
              </a:solidFill>
              <a:latin typeface="Myriad Pro SemiExt" panose="020B0505030403020204" pitchFamily="34" charset="0"/>
            </a:endParaRPr>
          </a:p>
        </p:txBody>
      </p:sp>
      <p:sp>
        <p:nvSpPr>
          <p:cNvPr id="3" name="TextBox 2">
            <a:extLst>
              <a:ext uri="{FF2B5EF4-FFF2-40B4-BE49-F238E27FC236}">
                <a16:creationId xmlns:a16="http://schemas.microsoft.com/office/drawing/2014/main" id="{BA688769-36FF-2576-951D-E2A6F170506F}"/>
              </a:ext>
            </a:extLst>
          </p:cNvPr>
          <p:cNvSpPr txBox="1"/>
          <p:nvPr/>
        </p:nvSpPr>
        <p:spPr>
          <a:xfrm>
            <a:off x="1371600" y="9564733"/>
            <a:ext cx="5867400" cy="369332"/>
          </a:xfrm>
          <a:prstGeom prst="rect">
            <a:avLst/>
          </a:prstGeom>
          <a:noFill/>
        </p:spPr>
        <p:txBody>
          <a:bodyPr wrap="square" rtlCol="0">
            <a:spAutoFit/>
          </a:bodyPr>
          <a:lstStyle/>
          <a:p>
            <a:r>
              <a:rPr lang="en-US">
                <a:latin typeface="Myriad Pro SemiExt" panose="020B0505030403020204" pitchFamily="34" charset="0"/>
              </a:rPr>
              <a:t>XE THÙNG KÍN 9,4m - TẢI TRỌNG 14 TẤN</a:t>
            </a:r>
            <a:endParaRPr lang="vi-VN">
              <a:latin typeface="Myriad Pro SemiExt" panose="020B0505030403020204" pitchFamily="34" charset="0"/>
            </a:endParaRPr>
          </a:p>
        </p:txBody>
      </p:sp>
      <p:pic>
        <p:nvPicPr>
          <p:cNvPr id="6" name="Picture 2">
            <a:extLst>
              <a:ext uri="{FF2B5EF4-FFF2-40B4-BE49-F238E27FC236}">
                <a16:creationId xmlns:a16="http://schemas.microsoft.com/office/drawing/2014/main" id="{2CEE7D56-D855-E723-7C02-20D63EA9912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074" r="1074"/>
          <a:stretch/>
        </p:blipFill>
        <p:spPr bwMode="auto">
          <a:xfrm>
            <a:off x="615625" y="5791200"/>
            <a:ext cx="5545597" cy="37781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4767713"/>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323FF3-4A14-2A49-E8AE-0AFA5B30A39E}"/>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7EC3FDA4-9323-E966-CB0F-737EC676E850}"/>
              </a:ext>
            </a:extLst>
          </p:cNvPr>
          <p:cNvSpPr txBox="1"/>
          <p:nvPr/>
        </p:nvSpPr>
        <p:spPr>
          <a:xfrm>
            <a:off x="371669" y="521555"/>
            <a:ext cx="6276975" cy="400110"/>
          </a:xfrm>
          <a:prstGeom prst="rect">
            <a:avLst/>
          </a:prstGeom>
          <a:noFill/>
        </p:spPr>
        <p:txBody>
          <a:bodyPr wrap="square" rtlCol="0">
            <a:spAutoFit/>
          </a:bodyPr>
          <a:lstStyle/>
          <a:p>
            <a:pPr algn="ctr"/>
            <a:r>
              <a:rPr lang="en-US" sz="2000" b="1">
                <a:solidFill>
                  <a:srgbClr val="005F70"/>
                </a:solidFill>
                <a:latin typeface="Myriad Pro SemiExt" panose="020B0505030403020204" pitchFamily="34" charset="0"/>
              </a:rPr>
              <a:t>6x2 CDE 280 XE THÙNG BẢO ÔN</a:t>
            </a:r>
            <a:endParaRPr lang="vi-VN" sz="2000" b="1">
              <a:solidFill>
                <a:srgbClr val="005F70"/>
              </a:solidFill>
              <a:latin typeface="Myriad Pro SemiExt" panose="020B0505030403020204" pitchFamily="34" charset="0"/>
            </a:endParaRPr>
          </a:p>
        </p:txBody>
      </p:sp>
      <p:sp>
        <p:nvSpPr>
          <p:cNvPr id="5" name="TextBox 4">
            <a:extLst>
              <a:ext uri="{FF2B5EF4-FFF2-40B4-BE49-F238E27FC236}">
                <a16:creationId xmlns:a16="http://schemas.microsoft.com/office/drawing/2014/main" id="{745A2A0C-E14B-29F2-3DF3-E7BCFC697060}"/>
              </a:ext>
            </a:extLst>
          </p:cNvPr>
          <p:cNvSpPr txBox="1"/>
          <p:nvPr/>
        </p:nvSpPr>
        <p:spPr>
          <a:xfrm>
            <a:off x="1654556" y="4668840"/>
            <a:ext cx="3429000" cy="369332"/>
          </a:xfrm>
          <a:prstGeom prst="rect">
            <a:avLst/>
          </a:prstGeom>
          <a:noFill/>
        </p:spPr>
        <p:txBody>
          <a:bodyPr wrap="square" rtlCol="0">
            <a:spAutoFit/>
          </a:bodyPr>
          <a:lstStyle/>
          <a:p>
            <a:r>
              <a:rPr lang="en-US">
                <a:latin typeface="Myriad Pro SemiExt" panose="020B0505030403020204" pitchFamily="34" charset="0"/>
              </a:rPr>
              <a:t>XE THÙNG BẢO ÔN 13,5 TẤN </a:t>
            </a:r>
            <a:endParaRPr lang="vi-VN">
              <a:latin typeface="Myriad Pro SemiExt" panose="020B0505030403020204" pitchFamily="34" charset="0"/>
            </a:endParaRPr>
          </a:p>
        </p:txBody>
      </p:sp>
      <p:pic>
        <p:nvPicPr>
          <p:cNvPr id="1026" name="Picture 2">
            <a:extLst>
              <a:ext uri="{FF2B5EF4-FFF2-40B4-BE49-F238E27FC236}">
                <a16:creationId xmlns:a16="http://schemas.microsoft.com/office/drawing/2014/main" id="{8081AAAD-0939-18E6-4565-E77334E688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4612" b="4612"/>
          <a:stretch/>
        </p:blipFill>
        <p:spPr bwMode="auto">
          <a:xfrm>
            <a:off x="596258" y="882866"/>
            <a:ext cx="5545597" cy="377819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8CCE8F6-E4FF-2208-3FA4-5F8AF080BC91}"/>
              </a:ext>
            </a:extLst>
          </p:cNvPr>
          <p:cNvSpPr txBox="1"/>
          <p:nvPr/>
        </p:nvSpPr>
        <p:spPr>
          <a:xfrm>
            <a:off x="388775" y="5155872"/>
            <a:ext cx="6276975" cy="400110"/>
          </a:xfrm>
          <a:prstGeom prst="rect">
            <a:avLst/>
          </a:prstGeom>
          <a:noFill/>
        </p:spPr>
        <p:txBody>
          <a:bodyPr wrap="square" rtlCol="0">
            <a:spAutoFit/>
          </a:bodyPr>
          <a:lstStyle/>
          <a:p>
            <a:pPr algn="ctr"/>
            <a:r>
              <a:rPr lang="en-US" sz="2000" b="1">
                <a:solidFill>
                  <a:srgbClr val="005F70"/>
                </a:solidFill>
                <a:latin typeface="Myriad Pro SemiExt" panose="020B0505030403020204" pitchFamily="34" charset="0"/>
              </a:rPr>
              <a:t>6x2 CDE 280 XE THÙNG ĐÔNG LẠNH</a:t>
            </a:r>
            <a:endParaRPr lang="vi-VN" sz="2000" b="1">
              <a:solidFill>
                <a:srgbClr val="005F70"/>
              </a:solidFill>
              <a:latin typeface="Myriad Pro SemiExt" panose="020B0505030403020204" pitchFamily="34" charset="0"/>
            </a:endParaRPr>
          </a:p>
        </p:txBody>
      </p:sp>
      <p:sp>
        <p:nvSpPr>
          <p:cNvPr id="3" name="TextBox 2">
            <a:extLst>
              <a:ext uri="{FF2B5EF4-FFF2-40B4-BE49-F238E27FC236}">
                <a16:creationId xmlns:a16="http://schemas.microsoft.com/office/drawing/2014/main" id="{B8E836F6-25C3-0713-87B4-00237F616CC8}"/>
              </a:ext>
            </a:extLst>
          </p:cNvPr>
          <p:cNvSpPr txBox="1"/>
          <p:nvPr/>
        </p:nvSpPr>
        <p:spPr>
          <a:xfrm>
            <a:off x="609600" y="9308068"/>
            <a:ext cx="5476342" cy="369332"/>
          </a:xfrm>
          <a:prstGeom prst="rect">
            <a:avLst/>
          </a:prstGeom>
          <a:noFill/>
        </p:spPr>
        <p:txBody>
          <a:bodyPr wrap="square" rtlCol="0">
            <a:spAutoFit/>
          </a:bodyPr>
          <a:lstStyle/>
          <a:p>
            <a:r>
              <a:rPr lang="en-US">
                <a:latin typeface="Myriad Pro SemiExt" panose="020B0505030403020204" pitchFamily="34" charset="0"/>
              </a:rPr>
              <a:t>XE THÙNG ĐÔNG LẠNH QUYỀN TẢI TRỌNG 13 TẤN</a:t>
            </a:r>
            <a:endParaRPr lang="vi-VN">
              <a:latin typeface="Myriad Pro SemiExt" panose="020B0505030403020204" pitchFamily="34" charset="0"/>
            </a:endParaRPr>
          </a:p>
        </p:txBody>
      </p:sp>
      <p:pic>
        <p:nvPicPr>
          <p:cNvPr id="6" name="Picture 2">
            <a:extLst>
              <a:ext uri="{FF2B5EF4-FFF2-40B4-BE49-F238E27FC236}">
                <a16:creationId xmlns:a16="http://schemas.microsoft.com/office/drawing/2014/main" id="{F549B211-DD19-8991-265C-DC4D3EEC24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086" r="1086"/>
          <a:stretch/>
        </p:blipFill>
        <p:spPr bwMode="auto">
          <a:xfrm>
            <a:off x="558935" y="5532980"/>
            <a:ext cx="5545597" cy="37781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052583"/>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3ABED-F13D-2B6B-AB03-A89670E1E898}"/>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EAF43DF7-4EAB-1CD6-64E5-51CD58DE3276}"/>
              </a:ext>
            </a:extLst>
          </p:cNvPr>
          <p:cNvSpPr txBox="1"/>
          <p:nvPr/>
        </p:nvSpPr>
        <p:spPr>
          <a:xfrm>
            <a:off x="400801" y="491859"/>
            <a:ext cx="6276975" cy="400110"/>
          </a:xfrm>
          <a:prstGeom prst="rect">
            <a:avLst/>
          </a:prstGeom>
          <a:noFill/>
        </p:spPr>
        <p:txBody>
          <a:bodyPr wrap="square" rtlCol="0">
            <a:spAutoFit/>
          </a:bodyPr>
          <a:lstStyle/>
          <a:p>
            <a:pPr algn="ctr"/>
            <a:r>
              <a:rPr lang="en-US" sz="2000" b="1">
                <a:solidFill>
                  <a:srgbClr val="005F70"/>
                </a:solidFill>
                <a:latin typeface="Myriad Pro SemiExt" panose="020B0505030403020204" pitchFamily="34" charset="0"/>
              </a:rPr>
              <a:t>6x2 CDE 280 XE THÙNG CÁNH DƠI</a:t>
            </a:r>
            <a:endParaRPr lang="vi-VN" sz="2000" b="1">
              <a:solidFill>
                <a:srgbClr val="005F70"/>
              </a:solidFill>
              <a:latin typeface="Myriad Pro SemiExt" panose="020B0505030403020204" pitchFamily="34" charset="0"/>
            </a:endParaRPr>
          </a:p>
        </p:txBody>
      </p:sp>
      <p:sp>
        <p:nvSpPr>
          <p:cNvPr id="5" name="TextBox 4">
            <a:extLst>
              <a:ext uri="{FF2B5EF4-FFF2-40B4-BE49-F238E27FC236}">
                <a16:creationId xmlns:a16="http://schemas.microsoft.com/office/drawing/2014/main" id="{3A29A3F1-ACD2-0A5B-446E-668A4E61B2DC}"/>
              </a:ext>
            </a:extLst>
          </p:cNvPr>
          <p:cNvSpPr txBox="1"/>
          <p:nvPr/>
        </p:nvSpPr>
        <p:spPr>
          <a:xfrm>
            <a:off x="533400" y="4659868"/>
            <a:ext cx="5867400" cy="369332"/>
          </a:xfrm>
          <a:prstGeom prst="rect">
            <a:avLst/>
          </a:prstGeom>
          <a:noFill/>
        </p:spPr>
        <p:txBody>
          <a:bodyPr wrap="square" rtlCol="0">
            <a:spAutoFit/>
          </a:bodyPr>
          <a:lstStyle/>
          <a:p>
            <a:r>
              <a:rPr lang="en-US">
                <a:latin typeface="Myriad Pro SemiExt" panose="020B0505030403020204" pitchFamily="34" charset="0"/>
              </a:rPr>
              <a:t>XE THÙNG CÁNH DƠI TẢI 9,5m – TẢI TRỌNG 12,9 TẤN</a:t>
            </a:r>
            <a:endParaRPr lang="vi-VN">
              <a:latin typeface="Myriad Pro SemiExt" panose="020B0505030403020204" pitchFamily="34" charset="0"/>
            </a:endParaRPr>
          </a:p>
        </p:txBody>
      </p:sp>
      <p:pic>
        <p:nvPicPr>
          <p:cNvPr id="1026" name="Picture 2">
            <a:extLst>
              <a:ext uri="{FF2B5EF4-FFF2-40B4-BE49-F238E27FC236}">
                <a16:creationId xmlns:a16="http://schemas.microsoft.com/office/drawing/2014/main" id="{D697C16B-A1DF-ED74-32B8-810011445F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086" r="1086"/>
          <a:stretch/>
        </p:blipFill>
        <p:spPr bwMode="auto">
          <a:xfrm>
            <a:off x="605589" y="870002"/>
            <a:ext cx="5545597" cy="377819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D696FE7B-042B-C89F-7279-6D005FDF2CAF}"/>
              </a:ext>
            </a:extLst>
          </p:cNvPr>
          <p:cNvSpPr txBox="1"/>
          <p:nvPr/>
        </p:nvSpPr>
        <p:spPr>
          <a:xfrm>
            <a:off x="290894" y="5084338"/>
            <a:ext cx="6276975" cy="400110"/>
          </a:xfrm>
          <a:prstGeom prst="rect">
            <a:avLst/>
          </a:prstGeom>
          <a:noFill/>
        </p:spPr>
        <p:txBody>
          <a:bodyPr wrap="square" rtlCol="0">
            <a:spAutoFit/>
          </a:bodyPr>
          <a:lstStyle/>
          <a:p>
            <a:pPr algn="ctr"/>
            <a:r>
              <a:rPr lang="en-US" sz="2000" b="1">
                <a:solidFill>
                  <a:srgbClr val="005F70"/>
                </a:solidFill>
                <a:latin typeface="Myriad Pro SemiExt" panose="020B0505030403020204" pitchFamily="34" charset="0"/>
              </a:rPr>
              <a:t>6x2 CDE 280 XE TẢI CẨU TADANO</a:t>
            </a:r>
            <a:endParaRPr lang="vi-VN" sz="2000" b="1">
              <a:solidFill>
                <a:srgbClr val="005F70"/>
              </a:solidFill>
              <a:latin typeface="Myriad Pro SemiExt" panose="020B0505030403020204" pitchFamily="34" charset="0"/>
            </a:endParaRPr>
          </a:p>
        </p:txBody>
      </p:sp>
      <p:sp>
        <p:nvSpPr>
          <p:cNvPr id="3" name="TextBox 2">
            <a:extLst>
              <a:ext uri="{FF2B5EF4-FFF2-40B4-BE49-F238E27FC236}">
                <a16:creationId xmlns:a16="http://schemas.microsoft.com/office/drawing/2014/main" id="{5D29A6DF-8143-D2DC-74A8-A62028B7601E}"/>
              </a:ext>
            </a:extLst>
          </p:cNvPr>
          <p:cNvSpPr txBox="1"/>
          <p:nvPr/>
        </p:nvSpPr>
        <p:spPr>
          <a:xfrm>
            <a:off x="1676400" y="9231868"/>
            <a:ext cx="3733800" cy="369332"/>
          </a:xfrm>
          <a:prstGeom prst="rect">
            <a:avLst/>
          </a:prstGeom>
          <a:noFill/>
        </p:spPr>
        <p:txBody>
          <a:bodyPr wrap="square" rtlCol="0">
            <a:spAutoFit/>
          </a:bodyPr>
          <a:lstStyle/>
          <a:p>
            <a:r>
              <a:rPr lang="en-US">
                <a:latin typeface="Myriad Pro SemiExt" panose="020B0505030403020204" pitchFamily="34" charset="0"/>
              </a:rPr>
              <a:t>XE TẢI CẨU TADANO 12,3 TẤN</a:t>
            </a:r>
            <a:endParaRPr lang="vi-VN">
              <a:latin typeface="Myriad Pro SemiExt" panose="020B0505030403020204" pitchFamily="34" charset="0"/>
            </a:endParaRPr>
          </a:p>
        </p:txBody>
      </p:sp>
      <p:pic>
        <p:nvPicPr>
          <p:cNvPr id="6" name="Picture 2">
            <a:extLst>
              <a:ext uri="{FF2B5EF4-FFF2-40B4-BE49-F238E27FC236}">
                <a16:creationId xmlns:a16="http://schemas.microsoft.com/office/drawing/2014/main" id="{5912F30D-6CE5-A285-3F7D-938AD514E1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086" r="1086"/>
          <a:stretch/>
        </p:blipFill>
        <p:spPr bwMode="auto">
          <a:xfrm>
            <a:off x="621140" y="5453670"/>
            <a:ext cx="5545597" cy="37781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0849465"/>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D0D646-67C5-9D1F-CA6F-6C3F3B83D253}"/>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94E81EB5-9D83-03D7-362F-B3674E9414B0}"/>
              </a:ext>
            </a:extLst>
          </p:cNvPr>
          <p:cNvSpPr txBox="1"/>
          <p:nvPr/>
        </p:nvSpPr>
        <p:spPr>
          <a:xfrm>
            <a:off x="428625" y="609600"/>
            <a:ext cx="6276975" cy="400110"/>
          </a:xfrm>
          <a:prstGeom prst="rect">
            <a:avLst/>
          </a:prstGeom>
          <a:noFill/>
        </p:spPr>
        <p:txBody>
          <a:bodyPr wrap="square" rtlCol="0">
            <a:spAutoFit/>
          </a:bodyPr>
          <a:lstStyle/>
          <a:p>
            <a:pPr algn="ctr"/>
            <a:r>
              <a:rPr lang="en-US" sz="2000" b="1">
                <a:solidFill>
                  <a:srgbClr val="005F70"/>
                </a:solidFill>
                <a:latin typeface="Myriad Pro SemiExt" panose="020B0505030403020204" pitchFamily="34" charset="0"/>
              </a:rPr>
              <a:t>6x2 CDE 280 XE CHỞ GIA CẦM</a:t>
            </a:r>
            <a:endParaRPr lang="vi-VN" sz="2000" b="1">
              <a:solidFill>
                <a:srgbClr val="005F70"/>
              </a:solidFill>
              <a:latin typeface="Myriad Pro SemiExt" panose="020B0505030403020204" pitchFamily="34" charset="0"/>
            </a:endParaRPr>
          </a:p>
        </p:txBody>
      </p:sp>
      <p:sp>
        <p:nvSpPr>
          <p:cNvPr id="5" name="TextBox 4">
            <a:extLst>
              <a:ext uri="{FF2B5EF4-FFF2-40B4-BE49-F238E27FC236}">
                <a16:creationId xmlns:a16="http://schemas.microsoft.com/office/drawing/2014/main" id="{62128E45-C28E-36FE-A2ED-EF4868A5FB43}"/>
              </a:ext>
            </a:extLst>
          </p:cNvPr>
          <p:cNvSpPr txBox="1"/>
          <p:nvPr/>
        </p:nvSpPr>
        <p:spPr>
          <a:xfrm>
            <a:off x="533400" y="4812268"/>
            <a:ext cx="6276974" cy="369332"/>
          </a:xfrm>
          <a:prstGeom prst="rect">
            <a:avLst/>
          </a:prstGeom>
          <a:noFill/>
        </p:spPr>
        <p:txBody>
          <a:bodyPr wrap="square" rtlCol="0">
            <a:spAutoFit/>
          </a:bodyPr>
          <a:lstStyle/>
          <a:p>
            <a:r>
              <a:rPr lang="en-US">
                <a:latin typeface="Myriad Pro SemiExt" panose="020B0505030403020204" pitchFamily="34" charset="0"/>
              </a:rPr>
              <a:t>XE CHỞ GIA CẦM THÙNG DÀI 9m - TẢI TRỌNG 12,5 TẤN </a:t>
            </a:r>
            <a:endParaRPr lang="vi-VN">
              <a:latin typeface="Myriad Pro SemiExt" panose="020B0505030403020204" pitchFamily="34" charset="0"/>
            </a:endParaRPr>
          </a:p>
        </p:txBody>
      </p:sp>
      <p:pic>
        <p:nvPicPr>
          <p:cNvPr id="1026" name="Picture 2">
            <a:extLst>
              <a:ext uri="{FF2B5EF4-FFF2-40B4-BE49-F238E27FC236}">
                <a16:creationId xmlns:a16="http://schemas.microsoft.com/office/drawing/2014/main" id="{4C77C339-DA62-BF21-5AC0-7BE0CCB3F127}"/>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l="1093" r="1093"/>
          <a:stretch/>
        </p:blipFill>
        <p:spPr bwMode="auto">
          <a:xfrm>
            <a:off x="657225" y="1038324"/>
            <a:ext cx="5545597" cy="377819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5FB3A825-BB43-E786-72D2-432E48CA36AD}"/>
              </a:ext>
            </a:extLst>
          </p:cNvPr>
          <p:cNvSpPr txBox="1"/>
          <p:nvPr/>
        </p:nvSpPr>
        <p:spPr>
          <a:xfrm>
            <a:off x="428624" y="5132693"/>
            <a:ext cx="6276975" cy="400110"/>
          </a:xfrm>
          <a:prstGeom prst="rect">
            <a:avLst/>
          </a:prstGeom>
          <a:noFill/>
        </p:spPr>
        <p:txBody>
          <a:bodyPr wrap="square" rtlCol="0">
            <a:spAutoFit/>
          </a:bodyPr>
          <a:lstStyle/>
          <a:p>
            <a:pPr algn="ctr"/>
            <a:r>
              <a:rPr lang="en-US" sz="2000" b="1">
                <a:solidFill>
                  <a:srgbClr val="005F70"/>
                </a:solidFill>
                <a:latin typeface="Myriad Pro SemiExt" panose="020B0505030403020204" pitchFamily="34" charset="0"/>
              </a:rPr>
              <a:t>6x2 CDE 280 XE CHỞ GIA SÚC</a:t>
            </a:r>
            <a:endParaRPr lang="vi-VN" sz="2000" b="1">
              <a:solidFill>
                <a:srgbClr val="005F70"/>
              </a:solidFill>
              <a:latin typeface="Myriad Pro SemiExt" panose="020B0505030403020204" pitchFamily="34" charset="0"/>
            </a:endParaRPr>
          </a:p>
        </p:txBody>
      </p:sp>
      <p:sp>
        <p:nvSpPr>
          <p:cNvPr id="3" name="TextBox 2">
            <a:extLst>
              <a:ext uri="{FF2B5EF4-FFF2-40B4-BE49-F238E27FC236}">
                <a16:creationId xmlns:a16="http://schemas.microsoft.com/office/drawing/2014/main" id="{C2186758-2052-6CEC-0443-F497032A5E00}"/>
              </a:ext>
            </a:extLst>
          </p:cNvPr>
          <p:cNvSpPr txBox="1"/>
          <p:nvPr/>
        </p:nvSpPr>
        <p:spPr>
          <a:xfrm>
            <a:off x="533400" y="9372600"/>
            <a:ext cx="5867400" cy="369332"/>
          </a:xfrm>
          <a:prstGeom prst="rect">
            <a:avLst/>
          </a:prstGeom>
          <a:noFill/>
        </p:spPr>
        <p:txBody>
          <a:bodyPr wrap="square" rtlCol="0">
            <a:spAutoFit/>
          </a:bodyPr>
          <a:lstStyle/>
          <a:p>
            <a:r>
              <a:rPr lang="en-US">
                <a:latin typeface="Myriad Pro SemiExt" panose="020B0505030403020204" pitchFamily="34" charset="0"/>
              </a:rPr>
              <a:t>XE CHỞ GIA SÚC THÙNG DÀI 9m – TẢI TRỌNG 12,5 TẤN</a:t>
            </a:r>
            <a:endParaRPr lang="vi-VN">
              <a:latin typeface="Myriad Pro SemiExt" panose="020B0505030403020204" pitchFamily="34" charset="0"/>
            </a:endParaRPr>
          </a:p>
        </p:txBody>
      </p:sp>
      <p:pic>
        <p:nvPicPr>
          <p:cNvPr id="6" name="Picture 2">
            <a:extLst>
              <a:ext uri="{FF2B5EF4-FFF2-40B4-BE49-F238E27FC236}">
                <a16:creationId xmlns:a16="http://schemas.microsoft.com/office/drawing/2014/main" id="{13FC3590-C3B0-060B-7C89-3F016FF025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4580" b="4580"/>
          <a:stretch/>
        </p:blipFill>
        <p:spPr bwMode="auto">
          <a:xfrm>
            <a:off x="657224" y="5561417"/>
            <a:ext cx="5545597" cy="37781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7759953"/>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F7FA4-0395-34E5-CBB8-C9FEE5157B59}"/>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2A9218E1-B98B-E1F6-D6D0-074ADE521D6F}"/>
              </a:ext>
            </a:extLst>
          </p:cNvPr>
          <p:cNvSpPr txBox="1"/>
          <p:nvPr/>
        </p:nvSpPr>
        <p:spPr>
          <a:xfrm>
            <a:off x="381000" y="560330"/>
            <a:ext cx="6276975" cy="400110"/>
          </a:xfrm>
          <a:prstGeom prst="rect">
            <a:avLst/>
          </a:prstGeom>
          <a:noFill/>
        </p:spPr>
        <p:txBody>
          <a:bodyPr wrap="square" rtlCol="0">
            <a:spAutoFit/>
          </a:bodyPr>
          <a:lstStyle/>
          <a:p>
            <a:pPr algn="ctr"/>
            <a:r>
              <a:rPr lang="en-US" sz="2000" b="1">
                <a:solidFill>
                  <a:srgbClr val="005F70"/>
                </a:solidFill>
                <a:latin typeface="Myriad Pro SemiExt" panose="020B0505030403020204" pitchFamily="34" charset="0"/>
              </a:rPr>
              <a:t>6x2 PDE 250 XE THÙNG MUI BẠT</a:t>
            </a:r>
            <a:endParaRPr lang="vi-VN" sz="2000" b="1">
              <a:solidFill>
                <a:srgbClr val="005F70"/>
              </a:solidFill>
              <a:latin typeface="Myriad Pro SemiExt" panose="020B0505030403020204" pitchFamily="34" charset="0"/>
            </a:endParaRPr>
          </a:p>
        </p:txBody>
      </p:sp>
      <p:sp>
        <p:nvSpPr>
          <p:cNvPr id="5" name="TextBox 4">
            <a:extLst>
              <a:ext uri="{FF2B5EF4-FFF2-40B4-BE49-F238E27FC236}">
                <a16:creationId xmlns:a16="http://schemas.microsoft.com/office/drawing/2014/main" id="{B3D8912B-5259-B761-FA41-237268C96FC4}"/>
              </a:ext>
            </a:extLst>
          </p:cNvPr>
          <p:cNvSpPr txBox="1"/>
          <p:nvPr/>
        </p:nvSpPr>
        <p:spPr>
          <a:xfrm>
            <a:off x="677267" y="4192392"/>
            <a:ext cx="5867400" cy="646331"/>
          </a:xfrm>
          <a:prstGeom prst="rect">
            <a:avLst/>
          </a:prstGeom>
          <a:noFill/>
        </p:spPr>
        <p:txBody>
          <a:bodyPr wrap="square" rtlCol="0">
            <a:spAutoFit/>
          </a:bodyPr>
          <a:lstStyle/>
          <a:p>
            <a:pPr algn="ctr"/>
            <a:r>
              <a:rPr lang="en-US">
                <a:latin typeface="Myriad Pro SemiExt" panose="020B0505030403020204" pitchFamily="34" charset="0"/>
              </a:rPr>
              <a:t>XE THÙNG MUI BẠT PDE 250 </a:t>
            </a:r>
          </a:p>
          <a:p>
            <a:pPr algn="ctr"/>
            <a:r>
              <a:rPr lang="en-US">
                <a:latin typeface="Myriad Pro SemiExt" panose="020B0505030403020204" pitchFamily="34" charset="0"/>
              </a:rPr>
              <a:t>TẢI TRỌNG 15,9 TẤN – TỔNG TẢI 24 TẤN</a:t>
            </a:r>
          </a:p>
        </p:txBody>
      </p:sp>
      <p:pic>
        <p:nvPicPr>
          <p:cNvPr id="1026" name="Picture 2">
            <a:extLst>
              <a:ext uri="{FF2B5EF4-FFF2-40B4-BE49-F238E27FC236}">
                <a16:creationId xmlns:a16="http://schemas.microsoft.com/office/drawing/2014/main" id="{B352CB58-6AB5-1B85-F31F-A2D93DB867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074" r="1074"/>
          <a:stretch/>
        </p:blipFill>
        <p:spPr bwMode="auto">
          <a:xfrm>
            <a:off x="635136" y="689105"/>
            <a:ext cx="5545597" cy="377819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94E00534-84F8-ECA0-3D4A-CBE05C5A4D5D}"/>
              </a:ext>
            </a:extLst>
          </p:cNvPr>
          <p:cNvSpPr txBox="1"/>
          <p:nvPr/>
        </p:nvSpPr>
        <p:spPr>
          <a:xfrm>
            <a:off x="353857" y="5210145"/>
            <a:ext cx="6276975" cy="400110"/>
          </a:xfrm>
          <a:prstGeom prst="rect">
            <a:avLst/>
          </a:prstGeom>
          <a:noFill/>
        </p:spPr>
        <p:txBody>
          <a:bodyPr wrap="square" rtlCol="0">
            <a:spAutoFit/>
          </a:bodyPr>
          <a:lstStyle/>
          <a:p>
            <a:pPr algn="ctr"/>
            <a:r>
              <a:rPr lang="en-US" sz="2000" b="1">
                <a:solidFill>
                  <a:srgbClr val="005F70"/>
                </a:solidFill>
                <a:latin typeface="Myriad Pro SemiExt" panose="020B0505030403020204" pitchFamily="34" charset="0"/>
              </a:rPr>
              <a:t>6x2 PDE 250 XE BỒN XĂNG DẦU</a:t>
            </a:r>
            <a:endParaRPr lang="vi-VN" sz="2000" b="1">
              <a:solidFill>
                <a:srgbClr val="005F70"/>
              </a:solidFill>
              <a:latin typeface="Myriad Pro SemiExt" panose="020B0505030403020204" pitchFamily="34" charset="0"/>
            </a:endParaRPr>
          </a:p>
        </p:txBody>
      </p:sp>
      <p:sp>
        <p:nvSpPr>
          <p:cNvPr id="3" name="TextBox 2">
            <a:extLst>
              <a:ext uri="{FF2B5EF4-FFF2-40B4-BE49-F238E27FC236}">
                <a16:creationId xmlns:a16="http://schemas.microsoft.com/office/drawing/2014/main" id="{2D5DC0D0-2951-884A-CD66-878220A2A495}"/>
              </a:ext>
            </a:extLst>
          </p:cNvPr>
          <p:cNvSpPr txBox="1"/>
          <p:nvPr/>
        </p:nvSpPr>
        <p:spPr>
          <a:xfrm>
            <a:off x="1371600" y="8789397"/>
            <a:ext cx="4333221" cy="646331"/>
          </a:xfrm>
          <a:prstGeom prst="rect">
            <a:avLst/>
          </a:prstGeom>
          <a:noFill/>
        </p:spPr>
        <p:txBody>
          <a:bodyPr wrap="square" rtlCol="0">
            <a:spAutoFit/>
          </a:bodyPr>
          <a:lstStyle/>
          <a:p>
            <a:pPr algn="ctr"/>
            <a:r>
              <a:rPr lang="en-US">
                <a:latin typeface="Myriad Pro SemiExt" panose="020B0505030403020204" pitchFamily="34" charset="0"/>
              </a:rPr>
              <a:t>XE BỒN NHÔM CHỞ XĂNG 21M3</a:t>
            </a:r>
          </a:p>
          <a:p>
            <a:pPr algn="ctr"/>
            <a:r>
              <a:rPr lang="en-US">
                <a:latin typeface="Myriad Pro SemiExt" panose="020B0505030403020204" pitchFamily="34" charset="0"/>
              </a:rPr>
              <a:t>XE BỒN THÉP CHỞ XĂNG 20M3 </a:t>
            </a:r>
          </a:p>
        </p:txBody>
      </p:sp>
      <p:pic>
        <p:nvPicPr>
          <p:cNvPr id="6" name="Picture 2">
            <a:extLst>
              <a:ext uri="{FF2B5EF4-FFF2-40B4-BE49-F238E27FC236}">
                <a16:creationId xmlns:a16="http://schemas.microsoft.com/office/drawing/2014/main" id="{15D96ACB-97A2-A7D3-AF5E-3E52BFC3C1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074" r="1074"/>
          <a:stretch/>
        </p:blipFill>
        <p:spPr bwMode="auto">
          <a:xfrm>
            <a:off x="656201" y="5410200"/>
            <a:ext cx="5545597" cy="37781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7041972"/>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B78FAF-3538-DBE5-66DE-CD1058CCC9DB}"/>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122ECA37-24B2-453A-503E-AD8020AB8AE2}"/>
              </a:ext>
            </a:extLst>
          </p:cNvPr>
          <p:cNvSpPr txBox="1"/>
          <p:nvPr/>
        </p:nvSpPr>
        <p:spPr>
          <a:xfrm>
            <a:off x="381000" y="746078"/>
            <a:ext cx="6276975" cy="400110"/>
          </a:xfrm>
          <a:prstGeom prst="rect">
            <a:avLst/>
          </a:prstGeom>
          <a:noFill/>
        </p:spPr>
        <p:txBody>
          <a:bodyPr wrap="square" rtlCol="0">
            <a:spAutoFit/>
          </a:bodyPr>
          <a:lstStyle/>
          <a:p>
            <a:pPr algn="ctr"/>
            <a:r>
              <a:rPr lang="en-US" sz="2000" b="1">
                <a:solidFill>
                  <a:srgbClr val="005F70"/>
                </a:solidFill>
                <a:latin typeface="Myriad Pro SemiExt" panose="020B0505030403020204" pitchFamily="34" charset="0"/>
              </a:rPr>
              <a:t>4x2 PKE 250 XE THÙNG MUI BẠT</a:t>
            </a:r>
            <a:endParaRPr lang="vi-VN" sz="2000" b="1">
              <a:solidFill>
                <a:srgbClr val="005F70"/>
              </a:solidFill>
              <a:latin typeface="Myriad Pro SemiExt" panose="020B0505030403020204" pitchFamily="34" charset="0"/>
            </a:endParaRPr>
          </a:p>
        </p:txBody>
      </p:sp>
      <p:sp>
        <p:nvSpPr>
          <p:cNvPr id="5" name="TextBox 4">
            <a:extLst>
              <a:ext uri="{FF2B5EF4-FFF2-40B4-BE49-F238E27FC236}">
                <a16:creationId xmlns:a16="http://schemas.microsoft.com/office/drawing/2014/main" id="{7E463F30-B62C-80D5-1D23-4F70FD029D61}"/>
              </a:ext>
            </a:extLst>
          </p:cNvPr>
          <p:cNvSpPr txBox="1"/>
          <p:nvPr/>
        </p:nvSpPr>
        <p:spPr>
          <a:xfrm>
            <a:off x="838200" y="4953001"/>
            <a:ext cx="5012197" cy="369332"/>
          </a:xfrm>
          <a:prstGeom prst="rect">
            <a:avLst/>
          </a:prstGeom>
          <a:noFill/>
        </p:spPr>
        <p:txBody>
          <a:bodyPr wrap="square" rtlCol="0">
            <a:spAutoFit/>
          </a:bodyPr>
          <a:lstStyle/>
          <a:p>
            <a:r>
              <a:rPr lang="en-US">
                <a:latin typeface="Myriad Pro SemiExt" panose="020B0505030403020204" pitchFamily="34" charset="0"/>
              </a:rPr>
              <a:t>XE THÙNG MUI BẠT 9,5m – TẢI TRỌNG 7,4 TẤN</a:t>
            </a:r>
            <a:endParaRPr lang="vi-VN"/>
          </a:p>
        </p:txBody>
      </p:sp>
      <p:pic>
        <p:nvPicPr>
          <p:cNvPr id="1026" name="Picture 2">
            <a:extLst>
              <a:ext uri="{FF2B5EF4-FFF2-40B4-BE49-F238E27FC236}">
                <a16:creationId xmlns:a16="http://schemas.microsoft.com/office/drawing/2014/main" id="{0CED42F4-22F2-06AD-86E8-2B4E2A394D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074" r="1074"/>
          <a:stretch/>
        </p:blipFill>
        <p:spPr bwMode="auto">
          <a:xfrm>
            <a:off x="609600" y="1174802"/>
            <a:ext cx="5545597" cy="377819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39AE3B02-8854-5D1E-17E0-57ACAF97E701}"/>
              </a:ext>
            </a:extLst>
          </p:cNvPr>
          <p:cNvSpPr txBox="1"/>
          <p:nvPr/>
        </p:nvSpPr>
        <p:spPr>
          <a:xfrm>
            <a:off x="304800" y="5362476"/>
            <a:ext cx="6276975" cy="400110"/>
          </a:xfrm>
          <a:prstGeom prst="rect">
            <a:avLst/>
          </a:prstGeom>
          <a:noFill/>
        </p:spPr>
        <p:txBody>
          <a:bodyPr wrap="square" rtlCol="0">
            <a:spAutoFit/>
          </a:bodyPr>
          <a:lstStyle/>
          <a:p>
            <a:pPr algn="ctr"/>
            <a:r>
              <a:rPr lang="en-US" sz="2000" b="1">
                <a:solidFill>
                  <a:srgbClr val="005F70"/>
                </a:solidFill>
                <a:latin typeface="Myriad Pro SemiExt" panose="020B0505030403020204" pitchFamily="34" charset="0"/>
              </a:rPr>
              <a:t>4x2 PKE 250 XE TẢI CẨU UNIC</a:t>
            </a:r>
            <a:endParaRPr lang="vi-VN" sz="2000" b="1">
              <a:solidFill>
                <a:srgbClr val="005F70"/>
              </a:solidFill>
              <a:latin typeface="Myriad Pro SemiExt" panose="020B0505030403020204" pitchFamily="34" charset="0"/>
            </a:endParaRPr>
          </a:p>
        </p:txBody>
      </p:sp>
      <p:pic>
        <p:nvPicPr>
          <p:cNvPr id="3" name="Picture 2">
            <a:extLst>
              <a:ext uri="{FF2B5EF4-FFF2-40B4-BE49-F238E27FC236}">
                <a16:creationId xmlns:a16="http://schemas.microsoft.com/office/drawing/2014/main" id="{3C0E282F-42C4-8695-2327-14F9966B4C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086" r="1086"/>
          <a:stretch/>
        </p:blipFill>
        <p:spPr bwMode="auto">
          <a:xfrm>
            <a:off x="656201" y="5791200"/>
            <a:ext cx="5545597" cy="37781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440182"/>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2E38D3-91F6-453E-5083-6C0F56DE4C45}"/>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F167AA4C-EB7A-6731-535C-FC1A73341515}"/>
              </a:ext>
            </a:extLst>
          </p:cNvPr>
          <p:cNvSpPr txBox="1"/>
          <p:nvPr/>
        </p:nvSpPr>
        <p:spPr>
          <a:xfrm>
            <a:off x="381000" y="669878"/>
            <a:ext cx="6276975" cy="400110"/>
          </a:xfrm>
          <a:prstGeom prst="rect">
            <a:avLst/>
          </a:prstGeom>
          <a:noFill/>
        </p:spPr>
        <p:txBody>
          <a:bodyPr wrap="square" rtlCol="0">
            <a:spAutoFit/>
          </a:bodyPr>
          <a:lstStyle/>
          <a:p>
            <a:pPr algn="ctr"/>
            <a:r>
              <a:rPr lang="en-US" sz="2000" b="1">
                <a:solidFill>
                  <a:srgbClr val="005F70"/>
                </a:solidFill>
                <a:latin typeface="Myriad Pro SemiExt" panose="020B0505030403020204" pitchFamily="34" charset="0"/>
              </a:rPr>
              <a:t>4x2 PKE 250 XE ÉP RÁC</a:t>
            </a:r>
            <a:endParaRPr lang="vi-VN" sz="2000" b="1">
              <a:solidFill>
                <a:srgbClr val="005F70"/>
              </a:solidFill>
              <a:latin typeface="Myriad Pro SemiExt" panose="020B0505030403020204" pitchFamily="34" charset="0"/>
            </a:endParaRPr>
          </a:p>
        </p:txBody>
      </p:sp>
      <p:pic>
        <p:nvPicPr>
          <p:cNvPr id="1026" name="Picture 2">
            <a:extLst>
              <a:ext uri="{FF2B5EF4-FFF2-40B4-BE49-F238E27FC236}">
                <a16:creationId xmlns:a16="http://schemas.microsoft.com/office/drawing/2014/main" id="{3B716E58-C907-3C0F-A8B5-36BC4E36031D}"/>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t="4580" b="4580"/>
          <a:stretch/>
        </p:blipFill>
        <p:spPr bwMode="auto">
          <a:xfrm>
            <a:off x="609600" y="1098602"/>
            <a:ext cx="5545597" cy="377819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449EC8A-26ED-AB28-09D2-F420C7B5EC47}"/>
              </a:ext>
            </a:extLst>
          </p:cNvPr>
          <p:cNvSpPr txBox="1"/>
          <p:nvPr/>
        </p:nvSpPr>
        <p:spPr>
          <a:xfrm>
            <a:off x="838200" y="4876800"/>
            <a:ext cx="5334000" cy="369332"/>
          </a:xfrm>
          <a:prstGeom prst="rect">
            <a:avLst/>
          </a:prstGeom>
          <a:noFill/>
        </p:spPr>
        <p:txBody>
          <a:bodyPr wrap="square" rtlCol="0">
            <a:spAutoFit/>
          </a:bodyPr>
          <a:lstStyle/>
          <a:p>
            <a:pPr algn="ctr"/>
            <a:r>
              <a:rPr lang="en-US">
                <a:latin typeface="Myriad Pro SemiExt" panose="020B0505030403020204" pitchFamily="34" charset="0"/>
              </a:rPr>
              <a:t>XE ÉP RÁC 14M3</a:t>
            </a:r>
            <a:endParaRPr lang="vi-VN">
              <a:latin typeface="Myriad Pro SemiExt" panose="020B0505030403020204" pitchFamily="34" charset="0"/>
            </a:endParaRPr>
          </a:p>
        </p:txBody>
      </p:sp>
      <p:sp>
        <p:nvSpPr>
          <p:cNvPr id="3" name="TextBox 2">
            <a:extLst>
              <a:ext uri="{FF2B5EF4-FFF2-40B4-BE49-F238E27FC236}">
                <a16:creationId xmlns:a16="http://schemas.microsoft.com/office/drawing/2014/main" id="{353AAFA1-83EB-580A-300D-69D59FD4E196}"/>
              </a:ext>
            </a:extLst>
          </p:cNvPr>
          <p:cNvSpPr txBox="1"/>
          <p:nvPr/>
        </p:nvSpPr>
        <p:spPr>
          <a:xfrm>
            <a:off x="533400" y="5257800"/>
            <a:ext cx="5774197" cy="400110"/>
          </a:xfrm>
          <a:prstGeom prst="rect">
            <a:avLst/>
          </a:prstGeom>
          <a:noFill/>
        </p:spPr>
        <p:txBody>
          <a:bodyPr wrap="square" rtlCol="0">
            <a:spAutoFit/>
          </a:bodyPr>
          <a:lstStyle/>
          <a:p>
            <a:pPr algn="ctr"/>
            <a:r>
              <a:rPr lang="en-US" sz="2000" b="1">
                <a:solidFill>
                  <a:srgbClr val="005F70"/>
                </a:solidFill>
                <a:latin typeface="Myriad Pro SemiExt" panose="020B0505030403020204" pitchFamily="34" charset="0"/>
              </a:rPr>
              <a:t>4x2 PKE 250 XE BEN</a:t>
            </a:r>
            <a:endParaRPr lang="vi-VN" sz="2000" b="1">
              <a:solidFill>
                <a:srgbClr val="005F70"/>
              </a:solidFill>
              <a:latin typeface="Myriad Pro SemiExt" panose="020B0505030403020204" pitchFamily="34" charset="0"/>
            </a:endParaRPr>
          </a:p>
        </p:txBody>
      </p:sp>
      <p:pic>
        <p:nvPicPr>
          <p:cNvPr id="6" name="Picture 2">
            <a:extLst>
              <a:ext uri="{FF2B5EF4-FFF2-40B4-BE49-F238E27FC236}">
                <a16:creationId xmlns:a16="http://schemas.microsoft.com/office/drawing/2014/main" id="{2E4C4E42-2AF9-7615-B661-7C36EB0CFEBA}"/>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l="1093" r="1093"/>
          <a:stretch/>
        </p:blipFill>
        <p:spPr bwMode="auto">
          <a:xfrm>
            <a:off x="609600" y="5686524"/>
            <a:ext cx="5545597" cy="377819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D4CEBF66-57FF-5B8E-330B-76F22C975BBC}"/>
              </a:ext>
            </a:extLst>
          </p:cNvPr>
          <p:cNvSpPr txBox="1"/>
          <p:nvPr/>
        </p:nvSpPr>
        <p:spPr>
          <a:xfrm>
            <a:off x="914400" y="9536668"/>
            <a:ext cx="5334000" cy="369332"/>
          </a:xfrm>
          <a:prstGeom prst="rect">
            <a:avLst/>
          </a:prstGeom>
          <a:noFill/>
        </p:spPr>
        <p:txBody>
          <a:bodyPr wrap="square" rtlCol="0">
            <a:spAutoFit/>
          </a:bodyPr>
          <a:lstStyle/>
          <a:p>
            <a:pPr algn="ctr"/>
            <a:r>
              <a:rPr lang="en-US">
                <a:latin typeface="Myriad Pro SemiExt" panose="020B0505030403020204" pitchFamily="34" charset="0"/>
              </a:rPr>
              <a:t>XE BEN 7M3 – TẢI TRỌNG 8,5 TẤN</a:t>
            </a:r>
            <a:endParaRPr lang="vi-VN">
              <a:latin typeface="Myriad Pro SemiExt" panose="020B0505030403020204" pitchFamily="34" charset="0"/>
            </a:endParaRPr>
          </a:p>
        </p:txBody>
      </p:sp>
    </p:spTree>
    <p:extLst>
      <p:ext uri="{BB962C8B-B14F-4D97-AF65-F5344CB8AC3E}">
        <p14:creationId xmlns:p14="http://schemas.microsoft.com/office/powerpoint/2010/main" val="1344447681"/>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5125D8-A618-BF49-27B6-A6141597BB1F}"/>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996D60E8-3283-2D34-D2D0-1968773CB280}"/>
              </a:ext>
            </a:extLst>
          </p:cNvPr>
          <p:cNvSpPr txBox="1"/>
          <p:nvPr/>
        </p:nvSpPr>
        <p:spPr>
          <a:xfrm>
            <a:off x="381000" y="533400"/>
            <a:ext cx="6276975" cy="400110"/>
          </a:xfrm>
          <a:prstGeom prst="rect">
            <a:avLst/>
          </a:prstGeom>
          <a:noFill/>
        </p:spPr>
        <p:txBody>
          <a:bodyPr wrap="square" rtlCol="0">
            <a:spAutoFit/>
          </a:bodyPr>
          <a:lstStyle/>
          <a:p>
            <a:pPr algn="ctr"/>
            <a:r>
              <a:rPr lang="en-US" sz="2000" b="1">
                <a:solidFill>
                  <a:srgbClr val="005F70"/>
                </a:solidFill>
                <a:latin typeface="Myriad Pro SemiExt" panose="020B0505030403020204" pitchFamily="34" charset="0"/>
              </a:rPr>
              <a:t>4x2 PKE 250 XE THÙNG KÍN</a:t>
            </a:r>
            <a:endParaRPr lang="vi-VN" sz="2000" b="1">
              <a:solidFill>
                <a:srgbClr val="005F70"/>
              </a:solidFill>
              <a:latin typeface="Myriad Pro SemiExt" panose="020B0505030403020204" pitchFamily="34" charset="0"/>
            </a:endParaRPr>
          </a:p>
        </p:txBody>
      </p:sp>
      <p:pic>
        <p:nvPicPr>
          <p:cNvPr id="1026" name="Picture 2">
            <a:extLst>
              <a:ext uri="{FF2B5EF4-FFF2-40B4-BE49-F238E27FC236}">
                <a16:creationId xmlns:a16="http://schemas.microsoft.com/office/drawing/2014/main" id="{2F03E09C-C318-F1AB-F6F4-F79D64E1345A}"/>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l="1093" r="1093"/>
          <a:stretch/>
        </p:blipFill>
        <p:spPr bwMode="auto">
          <a:xfrm>
            <a:off x="580482" y="986187"/>
            <a:ext cx="5545597" cy="377819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D878A24-600B-1C30-063E-76B650301A45}"/>
              </a:ext>
            </a:extLst>
          </p:cNvPr>
          <p:cNvSpPr txBox="1"/>
          <p:nvPr/>
        </p:nvSpPr>
        <p:spPr>
          <a:xfrm>
            <a:off x="762000" y="4764385"/>
            <a:ext cx="5334000" cy="369332"/>
          </a:xfrm>
          <a:prstGeom prst="rect">
            <a:avLst/>
          </a:prstGeom>
          <a:noFill/>
        </p:spPr>
        <p:txBody>
          <a:bodyPr wrap="square" rtlCol="0">
            <a:spAutoFit/>
          </a:bodyPr>
          <a:lstStyle/>
          <a:p>
            <a:pPr algn="ctr"/>
            <a:r>
              <a:rPr lang="en-US">
                <a:latin typeface="Myriad Pro SemiExt" panose="020B0505030403020204" pitchFamily="34" charset="0"/>
              </a:rPr>
              <a:t>XE THÙNG KÍN 7,1 TẤN – THÙNG DÀI 9,5m</a:t>
            </a:r>
            <a:endParaRPr lang="vi-VN">
              <a:latin typeface="Myriad Pro SemiExt" panose="020B0505030403020204" pitchFamily="34" charset="0"/>
            </a:endParaRPr>
          </a:p>
        </p:txBody>
      </p:sp>
      <p:sp>
        <p:nvSpPr>
          <p:cNvPr id="3" name="TextBox 2">
            <a:extLst>
              <a:ext uri="{FF2B5EF4-FFF2-40B4-BE49-F238E27FC236}">
                <a16:creationId xmlns:a16="http://schemas.microsoft.com/office/drawing/2014/main" id="{A85B61E7-494E-D0F4-FB24-12F507D78198}"/>
              </a:ext>
            </a:extLst>
          </p:cNvPr>
          <p:cNvSpPr txBox="1"/>
          <p:nvPr/>
        </p:nvSpPr>
        <p:spPr>
          <a:xfrm>
            <a:off x="413657" y="5164943"/>
            <a:ext cx="6276975" cy="400110"/>
          </a:xfrm>
          <a:prstGeom prst="rect">
            <a:avLst/>
          </a:prstGeom>
          <a:noFill/>
        </p:spPr>
        <p:txBody>
          <a:bodyPr wrap="square" rtlCol="0">
            <a:spAutoFit/>
          </a:bodyPr>
          <a:lstStyle/>
          <a:p>
            <a:pPr algn="ctr"/>
            <a:r>
              <a:rPr lang="en-US" sz="2000" b="1">
                <a:solidFill>
                  <a:srgbClr val="005F70"/>
                </a:solidFill>
                <a:latin typeface="Myriad Pro SemiExt" panose="020B0505030403020204" pitchFamily="34" charset="0"/>
              </a:rPr>
              <a:t>4x2 PKE 250 XE CHỞ KHÍ NITƠ</a:t>
            </a:r>
            <a:endParaRPr lang="vi-VN" sz="2000" b="1">
              <a:solidFill>
                <a:srgbClr val="005F70"/>
              </a:solidFill>
              <a:latin typeface="Myriad Pro SemiExt" panose="020B0505030403020204" pitchFamily="34" charset="0"/>
            </a:endParaRPr>
          </a:p>
        </p:txBody>
      </p:sp>
      <p:pic>
        <p:nvPicPr>
          <p:cNvPr id="5" name="Picture 2">
            <a:extLst>
              <a:ext uri="{FF2B5EF4-FFF2-40B4-BE49-F238E27FC236}">
                <a16:creationId xmlns:a16="http://schemas.microsoft.com/office/drawing/2014/main" id="{34ACEE87-B952-E616-C726-03C91F5928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862" b="2862"/>
          <a:stretch/>
        </p:blipFill>
        <p:spPr bwMode="auto">
          <a:xfrm>
            <a:off x="613139" y="5617730"/>
            <a:ext cx="5545597" cy="377819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F715D6E8-A6C1-BF34-957F-0F76DE226C36}"/>
              </a:ext>
            </a:extLst>
          </p:cNvPr>
          <p:cNvSpPr txBox="1"/>
          <p:nvPr/>
        </p:nvSpPr>
        <p:spPr>
          <a:xfrm>
            <a:off x="609600" y="9371865"/>
            <a:ext cx="5545596" cy="369332"/>
          </a:xfrm>
          <a:prstGeom prst="rect">
            <a:avLst/>
          </a:prstGeom>
          <a:noFill/>
        </p:spPr>
        <p:txBody>
          <a:bodyPr wrap="square" rtlCol="0">
            <a:spAutoFit/>
          </a:bodyPr>
          <a:lstStyle/>
          <a:p>
            <a:r>
              <a:rPr lang="en-US">
                <a:latin typeface="Myriad Pro SemiExt" panose="020B0505030403020204" pitchFamily="34" charset="0"/>
              </a:rPr>
              <a:t>XE BỒN CHỞ KHÍ NITƠ 5,8 TẤN/ TỔNG TẢI 15,8 TẤN</a:t>
            </a:r>
            <a:endParaRPr lang="vi-VN">
              <a:latin typeface="Myriad Pro SemiExt" panose="020B0505030403020204" pitchFamily="34" charset="0"/>
            </a:endParaRPr>
          </a:p>
        </p:txBody>
      </p:sp>
    </p:spTree>
    <p:extLst>
      <p:ext uri="{BB962C8B-B14F-4D97-AF65-F5344CB8AC3E}">
        <p14:creationId xmlns:p14="http://schemas.microsoft.com/office/powerpoint/2010/main" val="3899344246"/>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357F508-D350-6F52-DB5F-B32E1CF88538}"/>
              </a:ext>
            </a:extLst>
          </p:cNvPr>
          <p:cNvSpPr>
            <a:spLocks noGrp="1"/>
          </p:cNvSpPr>
          <p:nvPr>
            <p:ph type="body" sz="quarter" idx="4294967295"/>
          </p:nvPr>
        </p:nvSpPr>
        <p:spPr>
          <a:xfrm>
            <a:off x="304800" y="609600"/>
            <a:ext cx="6248400" cy="369332"/>
          </a:xfrm>
        </p:spPr>
        <p:txBody>
          <a:bodyPr/>
          <a:lstStyle/>
          <a:p>
            <a:pPr algn="ctr"/>
            <a:r>
              <a:rPr lang="en-US" sz="2400">
                <a:solidFill>
                  <a:srgbClr val="005F70"/>
                </a:solidFill>
                <a:latin typeface="Myriad Pro SemiExt" panose="020B0505030403020204" pitchFamily="34" charset="0"/>
                <a:ea typeface="Cambria" panose="02040503050406030204" pitchFamily="18" charset="0"/>
                <a:cs typeface="Arial" panose="020B0604020202020204" pitchFamily="34" charset="0"/>
              </a:rPr>
              <a:t>CHUỖI SẢN PHẨM UD TRUCKS</a:t>
            </a:r>
            <a:endParaRPr lang="vi-VN" sz="2400">
              <a:solidFill>
                <a:srgbClr val="005F70"/>
              </a:solidFill>
              <a:latin typeface="Myriad Pro SemiExt" panose="020B0505030403020204" pitchFamily="34" charset="0"/>
              <a:ea typeface="Cambria" panose="02040503050406030204" pitchFamily="18" charset="0"/>
              <a:cs typeface="Arial" panose="020B0604020202020204" pitchFamily="34" charset="0"/>
            </a:endParaRPr>
          </a:p>
        </p:txBody>
      </p:sp>
      <p:pic>
        <p:nvPicPr>
          <p:cNvPr id="6" name="Picture 5">
            <a:extLst>
              <a:ext uri="{FF2B5EF4-FFF2-40B4-BE49-F238E27FC236}">
                <a16:creationId xmlns:a16="http://schemas.microsoft.com/office/drawing/2014/main" id="{92205D85-EDB4-92AD-CA9A-74FCE7EB018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680805" y="1066800"/>
            <a:ext cx="5496390" cy="8610600"/>
          </a:xfrm>
          <a:prstGeom prst="rect">
            <a:avLst/>
          </a:prstGeom>
          <a:ln w="3175">
            <a:solidFill>
              <a:schemeClr val="tx1"/>
            </a:solidFill>
          </a:ln>
        </p:spPr>
      </p:pic>
    </p:spTree>
    <p:extLst>
      <p:ext uri="{BB962C8B-B14F-4D97-AF65-F5344CB8AC3E}">
        <p14:creationId xmlns:p14="http://schemas.microsoft.com/office/powerpoint/2010/main" val="2990417679"/>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94BC5D-5524-5853-23C9-4FCB8606B3BC}"/>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F17F777C-D643-3D37-B82A-4DFB5521A87A}"/>
              </a:ext>
            </a:extLst>
          </p:cNvPr>
          <p:cNvSpPr txBox="1"/>
          <p:nvPr/>
        </p:nvSpPr>
        <p:spPr>
          <a:xfrm>
            <a:off x="350921" y="514290"/>
            <a:ext cx="6276975" cy="400110"/>
          </a:xfrm>
          <a:prstGeom prst="rect">
            <a:avLst/>
          </a:prstGeom>
          <a:noFill/>
        </p:spPr>
        <p:txBody>
          <a:bodyPr wrap="square" rtlCol="0">
            <a:spAutoFit/>
          </a:bodyPr>
          <a:lstStyle/>
          <a:p>
            <a:pPr algn="ctr"/>
            <a:r>
              <a:rPr lang="en-US" sz="2000" b="1">
                <a:solidFill>
                  <a:srgbClr val="005F70"/>
                </a:solidFill>
                <a:latin typeface="Myriad Pro SemiExt" panose="020B0505030403020204" pitchFamily="34" charset="0"/>
              </a:rPr>
              <a:t>4x2 LKE 210 XE THÙNG MUI BẠT</a:t>
            </a:r>
            <a:endParaRPr lang="vi-VN" sz="2000" b="1">
              <a:solidFill>
                <a:srgbClr val="005F70"/>
              </a:solidFill>
              <a:latin typeface="Myriad Pro SemiExt" panose="020B0505030403020204" pitchFamily="34" charset="0"/>
            </a:endParaRPr>
          </a:p>
        </p:txBody>
      </p:sp>
      <p:pic>
        <p:nvPicPr>
          <p:cNvPr id="1026" name="Picture 2">
            <a:extLst>
              <a:ext uri="{FF2B5EF4-FFF2-40B4-BE49-F238E27FC236}">
                <a16:creationId xmlns:a16="http://schemas.microsoft.com/office/drawing/2014/main" id="{29F6B124-7CEE-738E-561D-1B35B81158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086" r="1086"/>
          <a:stretch/>
        </p:blipFill>
        <p:spPr bwMode="auto">
          <a:xfrm>
            <a:off x="656201" y="914400"/>
            <a:ext cx="5545597" cy="377819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8735D2F-2680-54AC-4537-21C9D6DE8388}"/>
              </a:ext>
            </a:extLst>
          </p:cNvPr>
          <p:cNvSpPr txBox="1"/>
          <p:nvPr/>
        </p:nvSpPr>
        <p:spPr>
          <a:xfrm>
            <a:off x="550402" y="4745275"/>
            <a:ext cx="5774197" cy="523220"/>
          </a:xfrm>
          <a:prstGeom prst="rect">
            <a:avLst/>
          </a:prstGeom>
          <a:noFill/>
        </p:spPr>
        <p:txBody>
          <a:bodyPr wrap="square" rtlCol="0">
            <a:spAutoFit/>
          </a:bodyPr>
          <a:lstStyle/>
          <a:p>
            <a:r>
              <a:rPr lang="en-US" sz="1400">
                <a:latin typeface="Myriad Pro SemiExt" panose="020B0505030403020204" pitchFamily="34" charset="0"/>
              </a:rPr>
              <a:t>XE THÙNG MUI BẠT 8,1m TẢI TRỌNG 8,95 TẤN – TỔNG TẢI 15,5 TẤN </a:t>
            </a:r>
          </a:p>
          <a:p>
            <a:r>
              <a:rPr lang="en-US" sz="1400">
                <a:latin typeface="Myriad Pro SemiExt" panose="020B0505030403020204" pitchFamily="34" charset="0"/>
              </a:rPr>
              <a:t>XE THÙNG MUI BẠT 8,6m - TẢI TRỌNG 8 TẤN – TỔNG TẢI 14,950 TẤN</a:t>
            </a:r>
            <a:endParaRPr lang="vi-VN" sz="1400">
              <a:latin typeface="Myriad Pro SemiExt" panose="020B0505030403020204" pitchFamily="34" charset="0"/>
            </a:endParaRPr>
          </a:p>
        </p:txBody>
      </p:sp>
      <p:sp>
        <p:nvSpPr>
          <p:cNvPr id="3" name="TextBox 2">
            <a:extLst>
              <a:ext uri="{FF2B5EF4-FFF2-40B4-BE49-F238E27FC236}">
                <a16:creationId xmlns:a16="http://schemas.microsoft.com/office/drawing/2014/main" id="{D5CC0B50-A4F1-BF46-9DE6-DA9E40807C19}"/>
              </a:ext>
            </a:extLst>
          </p:cNvPr>
          <p:cNvSpPr txBox="1"/>
          <p:nvPr/>
        </p:nvSpPr>
        <p:spPr>
          <a:xfrm>
            <a:off x="350921" y="5410200"/>
            <a:ext cx="6276975" cy="400110"/>
          </a:xfrm>
          <a:prstGeom prst="rect">
            <a:avLst/>
          </a:prstGeom>
          <a:noFill/>
        </p:spPr>
        <p:txBody>
          <a:bodyPr wrap="square" rtlCol="0">
            <a:spAutoFit/>
          </a:bodyPr>
          <a:lstStyle/>
          <a:p>
            <a:pPr algn="ctr"/>
            <a:r>
              <a:rPr lang="en-US" sz="2000" b="1">
                <a:solidFill>
                  <a:srgbClr val="005F70"/>
                </a:solidFill>
                <a:latin typeface="Myriad Pro SemiExt" panose="020B0505030403020204" pitchFamily="34" charset="0"/>
              </a:rPr>
              <a:t>4x2 LKE 210 XE SỬA CHỮA ĐIỆN</a:t>
            </a:r>
            <a:endParaRPr lang="vi-VN" sz="2000" b="1">
              <a:solidFill>
                <a:srgbClr val="005F70"/>
              </a:solidFill>
              <a:latin typeface="Myriad Pro SemiExt" panose="020B0505030403020204" pitchFamily="34" charset="0"/>
            </a:endParaRPr>
          </a:p>
        </p:txBody>
      </p:sp>
      <p:pic>
        <p:nvPicPr>
          <p:cNvPr id="5" name="Picture 2">
            <a:extLst>
              <a:ext uri="{FF2B5EF4-FFF2-40B4-BE49-F238E27FC236}">
                <a16:creationId xmlns:a16="http://schemas.microsoft.com/office/drawing/2014/main" id="{EB72FDC0-C523-9681-1A3F-121D43C2CF78}"/>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l="2190" r="2190"/>
          <a:stretch/>
        </p:blipFill>
        <p:spPr bwMode="auto">
          <a:xfrm>
            <a:off x="550403" y="5862987"/>
            <a:ext cx="5545597" cy="37781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930724"/>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935801-2B97-DB49-3616-449AD5E746E4}"/>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F4FF70CC-70C5-4DB0-CA44-2DE1A206B302}"/>
              </a:ext>
            </a:extLst>
          </p:cNvPr>
          <p:cNvSpPr txBox="1"/>
          <p:nvPr/>
        </p:nvSpPr>
        <p:spPr>
          <a:xfrm>
            <a:off x="381000" y="685800"/>
            <a:ext cx="6276975" cy="400110"/>
          </a:xfrm>
          <a:prstGeom prst="rect">
            <a:avLst/>
          </a:prstGeom>
          <a:noFill/>
        </p:spPr>
        <p:txBody>
          <a:bodyPr wrap="square" rtlCol="0">
            <a:spAutoFit/>
          </a:bodyPr>
          <a:lstStyle/>
          <a:p>
            <a:pPr algn="ctr"/>
            <a:r>
              <a:rPr lang="en-US" sz="2000" b="1">
                <a:solidFill>
                  <a:srgbClr val="005F70"/>
                </a:solidFill>
                <a:latin typeface="Myriad Pro SemiExt" panose="020B0505030403020204" pitchFamily="34" charset="0"/>
              </a:rPr>
              <a:t>4x2 MKE 210 XE THÙNG MUI BẠT</a:t>
            </a:r>
            <a:endParaRPr lang="vi-VN" sz="2000" b="1">
              <a:solidFill>
                <a:srgbClr val="005F70"/>
              </a:solidFill>
              <a:latin typeface="Myriad Pro SemiExt" panose="020B0505030403020204" pitchFamily="34" charset="0"/>
            </a:endParaRPr>
          </a:p>
        </p:txBody>
      </p:sp>
      <p:pic>
        <p:nvPicPr>
          <p:cNvPr id="1026" name="Picture 2">
            <a:extLst>
              <a:ext uri="{FF2B5EF4-FFF2-40B4-BE49-F238E27FC236}">
                <a16:creationId xmlns:a16="http://schemas.microsoft.com/office/drawing/2014/main" id="{7E35DD69-D8AD-1C6A-2E85-3A06CCDD6BDE}"/>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l="1093" r="1093"/>
          <a:stretch/>
        </p:blipFill>
        <p:spPr bwMode="auto">
          <a:xfrm>
            <a:off x="580482" y="1138587"/>
            <a:ext cx="5545597" cy="377819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5C3F182-A1AE-554A-A3AA-F4980E5BDF25}"/>
              </a:ext>
            </a:extLst>
          </p:cNvPr>
          <p:cNvSpPr txBox="1"/>
          <p:nvPr/>
        </p:nvSpPr>
        <p:spPr>
          <a:xfrm>
            <a:off x="334137" y="5029200"/>
            <a:ext cx="6172200" cy="353943"/>
          </a:xfrm>
          <a:prstGeom prst="rect">
            <a:avLst/>
          </a:prstGeom>
          <a:noFill/>
        </p:spPr>
        <p:txBody>
          <a:bodyPr wrap="square" rtlCol="0">
            <a:spAutoFit/>
          </a:bodyPr>
          <a:lstStyle/>
          <a:p>
            <a:r>
              <a:rPr lang="en-US" sz="1700">
                <a:latin typeface="Myriad Pro SemiExt" panose="020B0505030403020204" pitchFamily="34" charset="0"/>
              </a:rPr>
              <a:t>XE THÙNG MUI BẠT TẢI TRỌNG 5,5 TẤN – THÙNG DÀI 7,52 m</a:t>
            </a:r>
            <a:endParaRPr lang="vi-VN" sz="1700">
              <a:latin typeface="Myriad Pro SemiExt" panose="020B0505030403020204" pitchFamily="34" charset="0"/>
            </a:endParaRPr>
          </a:p>
        </p:txBody>
      </p:sp>
      <p:grpSp>
        <p:nvGrpSpPr>
          <p:cNvPr id="61" name="Group 60">
            <a:extLst>
              <a:ext uri="{FF2B5EF4-FFF2-40B4-BE49-F238E27FC236}">
                <a16:creationId xmlns:a16="http://schemas.microsoft.com/office/drawing/2014/main" id="{A398153E-B7BC-6E87-1C9C-1FD022AF12A3}"/>
              </a:ext>
            </a:extLst>
          </p:cNvPr>
          <p:cNvGrpSpPr/>
          <p:nvPr/>
        </p:nvGrpSpPr>
        <p:grpSpPr>
          <a:xfrm>
            <a:off x="1301696" y="6288466"/>
            <a:ext cx="5333095" cy="3078657"/>
            <a:chOff x="1171575" y="3484544"/>
            <a:chExt cx="5333095" cy="3078657"/>
          </a:xfrm>
        </p:grpSpPr>
        <p:sp>
          <p:nvSpPr>
            <p:cNvPr id="3" name="object 7"/>
            <p:cNvSpPr/>
            <p:nvPr/>
          </p:nvSpPr>
          <p:spPr>
            <a:xfrm>
              <a:off x="2653475" y="3579116"/>
              <a:ext cx="3840480" cy="493871"/>
            </a:xfrm>
            <a:custGeom>
              <a:avLst/>
              <a:gdLst/>
              <a:ahLst/>
              <a:cxnLst/>
              <a:rect l="l" t="t" r="r" b="b"/>
              <a:pathLst>
                <a:path w="5120640" h="658494">
                  <a:moveTo>
                    <a:pt x="0" y="75742"/>
                  </a:moveTo>
                  <a:lnTo>
                    <a:pt x="5951" y="46259"/>
                  </a:lnTo>
                  <a:lnTo>
                    <a:pt x="22183" y="22183"/>
                  </a:lnTo>
                  <a:lnTo>
                    <a:pt x="46259" y="5951"/>
                  </a:lnTo>
                  <a:lnTo>
                    <a:pt x="75742" y="0"/>
                  </a:lnTo>
                  <a:lnTo>
                    <a:pt x="5044897" y="0"/>
                  </a:lnTo>
                  <a:lnTo>
                    <a:pt x="5074380" y="5951"/>
                  </a:lnTo>
                  <a:lnTo>
                    <a:pt x="5098456" y="22183"/>
                  </a:lnTo>
                  <a:lnTo>
                    <a:pt x="5114688" y="46259"/>
                  </a:lnTo>
                  <a:lnTo>
                    <a:pt x="5120640" y="75742"/>
                  </a:lnTo>
                  <a:lnTo>
                    <a:pt x="5120640" y="582612"/>
                  </a:lnTo>
                  <a:lnTo>
                    <a:pt x="5114688" y="612097"/>
                  </a:lnTo>
                  <a:lnTo>
                    <a:pt x="5098456" y="636177"/>
                  </a:lnTo>
                  <a:lnTo>
                    <a:pt x="5074380" y="652414"/>
                  </a:lnTo>
                  <a:lnTo>
                    <a:pt x="5044897" y="658368"/>
                  </a:lnTo>
                  <a:lnTo>
                    <a:pt x="75742" y="658368"/>
                  </a:lnTo>
                  <a:lnTo>
                    <a:pt x="46259" y="652414"/>
                  </a:lnTo>
                  <a:lnTo>
                    <a:pt x="22183" y="636177"/>
                  </a:lnTo>
                  <a:lnTo>
                    <a:pt x="5951" y="612097"/>
                  </a:lnTo>
                  <a:lnTo>
                    <a:pt x="0" y="582612"/>
                  </a:lnTo>
                  <a:lnTo>
                    <a:pt x="0" y="75742"/>
                  </a:lnTo>
                  <a:close/>
                </a:path>
              </a:pathLst>
            </a:custGeom>
            <a:ln w="28574">
              <a:solidFill>
                <a:srgbClr val="7E7E7E"/>
              </a:solidFill>
            </a:ln>
          </p:spPr>
          <p:txBody>
            <a:bodyPr wrap="square" lIns="0" tIns="0" rIns="0" bIns="0" rtlCol="0"/>
            <a:lstStyle/>
            <a:p>
              <a:endParaRPr sz="1350"/>
            </a:p>
          </p:txBody>
        </p:sp>
        <p:grpSp>
          <p:nvGrpSpPr>
            <p:cNvPr id="60" name="Group 59">
              <a:extLst>
                <a:ext uri="{FF2B5EF4-FFF2-40B4-BE49-F238E27FC236}">
                  <a16:creationId xmlns:a16="http://schemas.microsoft.com/office/drawing/2014/main" id="{8227DE64-F21C-CC37-CC3E-46074C4186C5}"/>
                </a:ext>
              </a:extLst>
            </p:cNvPr>
            <p:cNvGrpSpPr/>
            <p:nvPr/>
          </p:nvGrpSpPr>
          <p:grpSpPr>
            <a:xfrm>
              <a:off x="1171575" y="3484544"/>
              <a:ext cx="5333095" cy="3078657"/>
              <a:chOff x="1171575" y="3484544"/>
              <a:chExt cx="5333095" cy="3078657"/>
            </a:xfrm>
          </p:grpSpPr>
          <p:grpSp>
            <p:nvGrpSpPr>
              <p:cNvPr id="55" name="Group 54">
                <a:extLst>
                  <a:ext uri="{FF2B5EF4-FFF2-40B4-BE49-F238E27FC236}">
                    <a16:creationId xmlns:a16="http://schemas.microsoft.com/office/drawing/2014/main" id="{CBB2FC84-5C4F-58E6-9BEA-7984AD25A2AB}"/>
                  </a:ext>
                </a:extLst>
              </p:cNvPr>
              <p:cNvGrpSpPr/>
              <p:nvPr/>
            </p:nvGrpSpPr>
            <p:grpSpPr>
              <a:xfrm>
                <a:off x="2642759" y="4705682"/>
                <a:ext cx="3861911" cy="523399"/>
                <a:chOff x="2642759" y="4705682"/>
                <a:chExt cx="3861911" cy="523399"/>
              </a:xfrm>
            </p:grpSpPr>
            <p:grpSp>
              <p:nvGrpSpPr>
                <p:cNvPr id="13" name="object 13"/>
                <p:cNvGrpSpPr/>
                <p:nvPr/>
              </p:nvGrpSpPr>
              <p:grpSpPr>
                <a:xfrm>
                  <a:off x="2642759" y="4705682"/>
                  <a:ext cx="3861911" cy="523399"/>
                  <a:chOff x="3523678" y="2241992"/>
                  <a:chExt cx="5149215" cy="697865"/>
                </a:xfrm>
              </p:grpSpPr>
              <p:sp>
                <p:nvSpPr>
                  <p:cNvPr id="14" name="object 14"/>
                  <p:cNvSpPr/>
                  <p:nvPr/>
                </p:nvSpPr>
                <p:spPr>
                  <a:xfrm>
                    <a:off x="3537965" y="2256279"/>
                    <a:ext cx="5120640" cy="669290"/>
                  </a:xfrm>
                  <a:custGeom>
                    <a:avLst/>
                    <a:gdLst/>
                    <a:ahLst/>
                    <a:cxnLst/>
                    <a:rect l="l" t="t" r="r" b="b"/>
                    <a:pathLst>
                      <a:path w="5120640" h="669289">
                        <a:moveTo>
                          <a:pt x="5043665" y="0"/>
                        </a:moveTo>
                        <a:lnTo>
                          <a:pt x="76974" y="0"/>
                        </a:lnTo>
                        <a:lnTo>
                          <a:pt x="47014" y="6049"/>
                        </a:lnTo>
                        <a:lnTo>
                          <a:pt x="22547" y="22547"/>
                        </a:lnTo>
                        <a:lnTo>
                          <a:pt x="6049" y="47014"/>
                        </a:lnTo>
                        <a:lnTo>
                          <a:pt x="0" y="76974"/>
                        </a:lnTo>
                        <a:lnTo>
                          <a:pt x="0" y="592061"/>
                        </a:lnTo>
                        <a:lnTo>
                          <a:pt x="6049" y="622026"/>
                        </a:lnTo>
                        <a:lnTo>
                          <a:pt x="22547" y="646493"/>
                        </a:lnTo>
                        <a:lnTo>
                          <a:pt x="47014" y="662988"/>
                        </a:lnTo>
                        <a:lnTo>
                          <a:pt x="76974" y="669036"/>
                        </a:lnTo>
                        <a:lnTo>
                          <a:pt x="5043665" y="669036"/>
                        </a:lnTo>
                        <a:lnTo>
                          <a:pt x="5073625" y="662988"/>
                        </a:lnTo>
                        <a:lnTo>
                          <a:pt x="5098092" y="646493"/>
                        </a:lnTo>
                        <a:lnTo>
                          <a:pt x="5114590" y="622026"/>
                        </a:lnTo>
                        <a:lnTo>
                          <a:pt x="5120640" y="592061"/>
                        </a:lnTo>
                        <a:lnTo>
                          <a:pt x="5120640" y="76974"/>
                        </a:lnTo>
                        <a:lnTo>
                          <a:pt x="5114590" y="47014"/>
                        </a:lnTo>
                        <a:lnTo>
                          <a:pt x="5098092" y="22547"/>
                        </a:lnTo>
                        <a:lnTo>
                          <a:pt x="5073625" y="6049"/>
                        </a:lnTo>
                        <a:lnTo>
                          <a:pt x="5043665" y="0"/>
                        </a:lnTo>
                        <a:close/>
                      </a:path>
                    </a:pathLst>
                  </a:custGeom>
                  <a:solidFill>
                    <a:srgbClr val="DDE1ED"/>
                  </a:solidFill>
                </p:spPr>
                <p:txBody>
                  <a:bodyPr wrap="square" lIns="0" tIns="0" rIns="0" bIns="0" rtlCol="0"/>
                  <a:lstStyle/>
                  <a:p>
                    <a:endParaRPr sz="1350"/>
                  </a:p>
                </p:txBody>
              </p:sp>
              <p:sp>
                <p:nvSpPr>
                  <p:cNvPr id="15" name="object 15"/>
                  <p:cNvSpPr/>
                  <p:nvPr/>
                </p:nvSpPr>
                <p:spPr>
                  <a:xfrm>
                    <a:off x="3537965" y="2256279"/>
                    <a:ext cx="5120640" cy="669290"/>
                  </a:xfrm>
                  <a:custGeom>
                    <a:avLst/>
                    <a:gdLst/>
                    <a:ahLst/>
                    <a:cxnLst/>
                    <a:rect l="l" t="t" r="r" b="b"/>
                    <a:pathLst>
                      <a:path w="5120640" h="669289">
                        <a:moveTo>
                          <a:pt x="0" y="76974"/>
                        </a:moveTo>
                        <a:lnTo>
                          <a:pt x="6049" y="47014"/>
                        </a:lnTo>
                        <a:lnTo>
                          <a:pt x="22547" y="22547"/>
                        </a:lnTo>
                        <a:lnTo>
                          <a:pt x="47014" y="6049"/>
                        </a:lnTo>
                        <a:lnTo>
                          <a:pt x="76974" y="0"/>
                        </a:lnTo>
                        <a:lnTo>
                          <a:pt x="5043665" y="0"/>
                        </a:lnTo>
                        <a:lnTo>
                          <a:pt x="5073625" y="6049"/>
                        </a:lnTo>
                        <a:lnTo>
                          <a:pt x="5098092" y="22547"/>
                        </a:lnTo>
                        <a:lnTo>
                          <a:pt x="5114590" y="47014"/>
                        </a:lnTo>
                        <a:lnTo>
                          <a:pt x="5120640" y="76974"/>
                        </a:lnTo>
                        <a:lnTo>
                          <a:pt x="5120640" y="592061"/>
                        </a:lnTo>
                        <a:lnTo>
                          <a:pt x="5114590" y="622026"/>
                        </a:lnTo>
                        <a:lnTo>
                          <a:pt x="5098092" y="646493"/>
                        </a:lnTo>
                        <a:lnTo>
                          <a:pt x="5073625" y="662988"/>
                        </a:lnTo>
                        <a:lnTo>
                          <a:pt x="5043665" y="669036"/>
                        </a:lnTo>
                        <a:lnTo>
                          <a:pt x="76974" y="669036"/>
                        </a:lnTo>
                        <a:lnTo>
                          <a:pt x="47014" y="662988"/>
                        </a:lnTo>
                        <a:lnTo>
                          <a:pt x="22547" y="646493"/>
                        </a:lnTo>
                        <a:lnTo>
                          <a:pt x="6049" y="622026"/>
                        </a:lnTo>
                        <a:lnTo>
                          <a:pt x="0" y="592061"/>
                        </a:lnTo>
                        <a:lnTo>
                          <a:pt x="0" y="76974"/>
                        </a:lnTo>
                        <a:close/>
                      </a:path>
                    </a:pathLst>
                  </a:custGeom>
                  <a:ln w="28575">
                    <a:solidFill>
                      <a:srgbClr val="7E7E7E"/>
                    </a:solidFill>
                  </a:ln>
                </p:spPr>
                <p:txBody>
                  <a:bodyPr wrap="square" lIns="0" tIns="0" rIns="0" bIns="0" rtlCol="0"/>
                  <a:lstStyle/>
                  <a:p>
                    <a:endParaRPr sz="1350"/>
                  </a:p>
                </p:txBody>
              </p:sp>
            </p:grpSp>
            <p:sp>
              <p:nvSpPr>
                <p:cNvPr id="16" name="object 16"/>
                <p:cNvSpPr txBox="1"/>
                <p:nvPr/>
              </p:nvSpPr>
              <p:spPr>
                <a:xfrm>
                  <a:off x="2731398" y="4781571"/>
                  <a:ext cx="3612252" cy="345607"/>
                </a:xfrm>
                <a:prstGeom prst="rect">
                  <a:avLst/>
                </a:prstGeom>
              </p:spPr>
              <p:txBody>
                <a:bodyPr vert="horz" wrap="square" lIns="0" tIns="9525" rIns="0" bIns="0" rtlCol="0" anchor="ctr">
                  <a:spAutoFit/>
                </a:bodyPr>
                <a:lstStyle/>
                <a:p>
                  <a:pPr marL="223838" marR="3810" indent="-214313">
                    <a:spcBef>
                      <a:spcPts val="75"/>
                    </a:spcBef>
                    <a:buSzPct val="85000"/>
                    <a:buFont typeface="Wingdings" panose="05000000000000000000" pitchFamily="2" charset="2"/>
                    <a:buChar char=""/>
                  </a:pPr>
                  <a:r>
                    <a:rPr lang="en-US" sz="1050" b="1" spc="-8">
                      <a:solidFill>
                        <a:srgbClr val="404040"/>
                      </a:solidFill>
                      <a:latin typeface="Arial"/>
                      <a:cs typeface="Arial"/>
                    </a:rPr>
                    <a:t>Quester: </a:t>
                  </a:r>
                  <a:r>
                    <a:rPr lang="en-US" sz="1050" b="1">
                      <a:solidFill>
                        <a:srgbClr val="404040"/>
                      </a:solidFill>
                      <a:latin typeface="Arial"/>
                      <a:cs typeface="Arial"/>
                    </a:rPr>
                    <a:t>2</a:t>
                  </a:r>
                  <a:r>
                    <a:rPr lang="en-US" sz="1050" b="1" spc="-15">
                      <a:solidFill>
                        <a:srgbClr val="404040"/>
                      </a:solidFill>
                      <a:latin typeface="Arial"/>
                      <a:cs typeface="Arial"/>
                    </a:rPr>
                    <a:t> </a:t>
                  </a:r>
                  <a:r>
                    <a:rPr lang="en-US" sz="1050" b="1" spc="-4">
                      <a:solidFill>
                        <a:srgbClr val="404040"/>
                      </a:solidFill>
                      <a:latin typeface="Arial"/>
                      <a:cs typeface="Arial"/>
                    </a:rPr>
                    <a:t>năm</a:t>
                  </a:r>
                  <a:r>
                    <a:rPr lang="en-US" sz="1050" b="1" spc="-15">
                      <a:solidFill>
                        <a:srgbClr val="404040"/>
                      </a:solidFill>
                      <a:latin typeface="Arial"/>
                      <a:cs typeface="Arial"/>
                    </a:rPr>
                    <a:t> </a:t>
                  </a:r>
                  <a:r>
                    <a:rPr lang="en-US" sz="1050" b="1" spc="-4">
                      <a:solidFill>
                        <a:srgbClr val="404040"/>
                      </a:solidFill>
                      <a:latin typeface="Arial"/>
                      <a:cs typeface="Arial"/>
                    </a:rPr>
                    <a:t>hoặc</a:t>
                  </a:r>
                  <a:r>
                    <a:rPr lang="en-US" sz="1050" b="1" spc="-23">
                      <a:solidFill>
                        <a:srgbClr val="404040"/>
                      </a:solidFill>
                      <a:latin typeface="Arial"/>
                      <a:cs typeface="Arial"/>
                    </a:rPr>
                    <a:t> </a:t>
                  </a:r>
                  <a:r>
                    <a:rPr lang="en-US" sz="1050" b="1" spc="-4">
                      <a:solidFill>
                        <a:srgbClr val="404040"/>
                      </a:solidFill>
                      <a:latin typeface="Arial"/>
                      <a:cs typeface="Arial"/>
                    </a:rPr>
                    <a:t>300.000km</a:t>
                  </a:r>
                  <a:r>
                    <a:rPr lang="en-US" sz="1050" b="1" spc="-8">
                      <a:solidFill>
                        <a:srgbClr val="404040"/>
                      </a:solidFill>
                      <a:latin typeface="Arial"/>
                      <a:cs typeface="Arial"/>
                    </a:rPr>
                    <a:t>.</a:t>
                  </a:r>
                  <a:endParaRPr lang="en-US" sz="1050" b="1">
                    <a:solidFill>
                      <a:srgbClr val="404040"/>
                    </a:solidFill>
                    <a:latin typeface="Arial"/>
                    <a:cs typeface="Arial"/>
                  </a:endParaRPr>
                </a:p>
                <a:p>
                  <a:pPr marL="223838" marR="3810" indent="-214313">
                    <a:spcBef>
                      <a:spcPts val="75"/>
                    </a:spcBef>
                    <a:buSzPct val="85000"/>
                    <a:buFont typeface="Wingdings" panose="05000000000000000000" pitchFamily="2" charset="2"/>
                    <a:buChar char=""/>
                  </a:pPr>
                  <a:r>
                    <a:rPr lang="en-US" sz="1050" b="1" spc="-11">
                      <a:solidFill>
                        <a:srgbClr val="404040"/>
                      </a:solidFill>
                      <a:latin typeface="Arial"/>
                      <a:cs typeface="Arial"/>
                    </a:rPr>
                    <a:t>Croner:   </a:t>
                  </a:r>
                  <a:r>
                    <a:rPr sz="1050" b="1">
                      <a:solidFill>
                        <a:srgbClr val="404040"/>
                      </a:solidFill>
                      <a:latin typeface="Arial"/>
                      <a:cs typeface="Arial"/>
                    </a:rPr>
                    <a:t>2 </a:t>
                  </a:r>
                  <a:r>
                    <a:rPr sz="1050" b="1" spc="-4">
                      <a:solidFill>
                        <a:srgbClr val="404040"/>
                      </a:solidFill>
                      <a:latin typeface="Arial"/>
                      <a:cs typeface="Arial"/>
                    </a:rPr>
                    <a:t>năm hoặc 200.000km</a:t>
                  </a:r>
                  <a:r>
                    <a:rPr sz="1050" b="1" spc="-11">
                      <a:solidFill>
                        <a:srgbClr val="404040"/>
                      </a:solidFill>
                      <a:latin typeface="Arial"/>
                      <a:cs typeface="Arial"/>
                    </a:rPr>
                    <a:t>. </a:t>
                  </a:r>
                  <a:endParaRPr lang="en-US" sz="1050" b="1" spc="-11">
                    <a:solidFill>
                      <a:srgbClr val="404040"/>
                    </a:solidFill>
                    <a:latin typeface="Arial"/>
                    <a:cs typeface="Arial"/>
                  </a:endParaRPr>
                </a:p>
              </p:txBody>
            </p:sp>
          </p:grpSp>
          <p:grpSp>
            <p:nvGrpSpPr>
              <p:cNvPr id="52" name="Group 51">
                <a:extLst>
                  <a:ext uri="{FF2B5EF4-FFF2-40B4-BE49-F238E27FC236}">
                    <a16:creationId xmlns:a16="http://schemas.microsoft.com/office/drawing/2014/main" id="{895DD37D-D08E-8384-05A8-FF7382EA6C57}"/>
                  </a:ext>
                </a:extLst>
              </p:cNvPr>
              <p:cNvGrpSpPr/>
              <p:nvPr/>
            </p:nvGrpSpPr>
            <p:grpSpPr>
              <a:xfrm>
                <a:off x="1205864" y="3484544"/>
                <a:ext cx="5288091" cy="737235"/>
                <a:chOff x="1205864" y="3484544"/>
                <a:chExt cx="5288091" cy="737235"/>
              </a:xfrm>
            </p:grpSpPr>
            <p:sp>
              <p:nvSpPr>
                <p:cNvPr id="6" name="object 6"/>
                <p:cNvSpPr/>
                <p:nvPr/>
              </p:nvSpPr>
              <p:spPr>
                <a:xfrm>
                  <a:off x="2653475" y="3579116"/>
                  <a:ext cx="3840480" cy="493871"/>
                </a:xfrm>
                <a:custGeom>
                  <a:avLst/>
                  <a:gdLst/>
                  <a:ahLst/>
                  <a:cxnLst/>
                  <a:rect l="l" t="t" r="r" b="b"/>
                  <a:pathLst>
                    <a:path w="5120640" h="658494">
                      <a:moveTo>
                        <a:pt x="5044897" y="0"/>
                      </a:moveTo>
                      <a:lnTo>
                        <a:pt x="75742" y="0"/>
                      </a:lnTo>
                      <a:lnTo>
                        <a:pt x="46259" y="5951"/>
                      </a:lnTo>
                      <a:lnTo>
                        <a:pt x="22183" y="22183"/>
                      </a:lnTo>
                      <a:lnTo>
                        <a:pt x="5951" y="46259"/>
                      </a:lnTo>
                      <a:lnTo>
                        <a:pt x="0" y="75742"/>
                      </a:lnTo>
                      <a:lnTo>
                        <a:pt x="0" y="582612"/>
                      </a:lnTo>
                      <a:lnTo>
                        <a:pt x="5951" y="612097"/>
                      </a:lnTo>
                      <a:lnTo>
                        <a:pt x="22183" y="636177"/>
                      </a:lnTo>
                      <a:lnTo>
                        <a:pt x="46259" y="652414"/>
                      </a:lnTo>
                      <a:lnTo>
                        <a:pt x="75742" y="658368"/>
                      </a:lnTo>
                      <a:lnTo>
                        <a:pt x="5044897" y="658368"/>
                      </a:lnTo>
                      <a:lnTo>
                        <a:pt x="5074380" y="652414"/>
                      </a:lnTo>
                      <a:lnTo>
                        <a:pt x="5098456" y="636177"/>
                      </a:lnTo>
                      <a:lnTo>
                        <a:pt x="5114688" y="612097"/>
                      </a:lnTo>
                      <a:lnTo>
                        <a:pt x="5120640" y="582612"/>
                      </a:lnTo>
                      <a:lnTo>
                        <a:pt x="5120640" y="75742"/>
                      </a:lnTo>
                      <a:lnTo>
                        <a:pt x="5114688" y="46259"/>
                      </a:lnTo>
                      <a:lnTo>
                        <a:pt x="5098456" y="22183"/>
                      </a:lnTo>
                      <a:lnTo>
                        <a:pt x="5074380" y="5951"/>
                      </a:lnTo>
                      <a:lnTo>
                        <a:pt x="5044897" y="0"/>
                      </a:lnTo>
                      <a:close/>
                    </a:path>
                  </a:pathLst>
                </a:custGeom>
                <a:solidFill>
                  <a:srgbClr val="BBD5F6"/>
                </a:solidFill>
              </p:spPr>
              <p:txBody>
                <a:bodyPr wrap="square" lIns="0" tIns="0" rIns="0" bIns="0" rtlCol="0"/>
                <a:lstStyle/>
                <a:p>
                  <a:endParaRPr sz="1350"/>
                </a:p>
              </p:txBody>
            </p:sp>
            <p:sp>
              <p:nvSpPr>
                <p:cNvPr id="8" name="object 8"/>
                <p:cNvSpPr txBox="1"/>
                <p:nvPr/>
              </p:nvSpPr>
              <p:spPr>
                <a:xfrm>
                  <a:off x="2750818" y="3725234"/>
                  <a:ext cx="3649982" cy="171681"/>
                </a:xfrm>
                <a:prstGeom prst="rect">
                  <a:avLst/>
                </a:prstGeom>
              </p:spPr>
              <p:txBody>
                <a:bodyPr vert="horz" wrap="square" lIns="0" tIns="10001" rIns="0" bIns="0" rtlCol="0">
                  <a:spAutoFit/>
                </a:bodyPr>
                <a:lstStyle/>
                <a:p>
                  <a:pPr marL="9525" algn="ctr">
                    <a:spcBef>
                      <a:spcPts val="79"/>
                    </a:spcBef>
                  </a:pPr>
                  <a:r>
                    <a:rPr sz="1050" b="1" spc="-4" err="1">
                      <a:solidFill>
                        <a:srgbClr val="404040"/>
                      </a:solidFill>
                      <a:latin typeface="Arial"/>
                      <a:cs typeface="Arial"/>
                    </a:rPr>
                    <a:t>Thiết</a:t>
                  </a:r>
                  <a:r>
                    <a:rPr sz="1050" b="1" spc="-26">
                      <a:solidFill>
                        <a:srgbClr val="404040"/>
                      </a:solidFill>
                      <a:latin typeface="Arial"/>
                      <a:cs typeface="Arial"/>
                    </a:rPr>
                    <a:t> </a:t>
                  </a:r>
                  <a:r>
                    <a:rPr sz="1050" b="1" spc="-4" err="1">
                      <a:solidFill>
                        <a:srgbClr val="404040"/>
                      </a:solidFill>
                      <a:latin typeface="Arial"/>
                      <a:cs typeface="Arial"/>
                    </a:rPr>
                    <a:t>kế</a:t>
                  </a:r>
                  <a:r>
                    <a:rPr sz="1050" b="1" spc="-11">
                      <a:solidFill>
                        <a:srgbClr val="404040"/>
                      </a:solidFill>
                      <a:latin typeface="Arial"/>
                      <a:cs typeface="Arial"/>
                    </a:rPr>
                    <a:t> </a:t>
                  </a:r>
                  <a:r>
                    <a:rPr sz="1050" b="1" spc="-4" err="1">
                      <a:solidFill>
                        <a:srgbClr val="404040"/>
                      </a:solidFill>
                      <a:latin typeface="Arial"/>
                      <a:cs typeface="Arial"/>
                    </a:rPr>
                    <a:t>bên</a:t>
                  </a:r>
                  <a:r>
                    <a:rPr sz="1050" b="1" spc="-19">
                      <a:solidFill>
                        <a:srgbClr val="404040"/>
                      </a:solidFill>
                      <a:latin typeface="Arial"/>
                      <a:cs typeface="Arial"/>
                    </a:rPr>
                    <a:t> </a:t>
                  </a:r>
                  <a:r>
                    <a:rPr sz="1050" b="1" spc="-4" err="1">
                      <a:solidFill>
                        <a:srgbClr val="404040"/>
                      </a:solidFill>
                      <a:latin typeface="Arial"/>
                      <a:cs typeface="Arial"/>
                    </a:rPr>
                    <a:t>ngoài</a:t>
                  </a:r>
                  <a:r>
                    <a:rPr sz="1050" b="1" spc="-15">
                      <a:solidFill>
                        <a:srgbClr val="404040"/>
                      </a:solidFill>
                      <a:latin typeface="Arial"/>
                      <a:cs typeface="Arial"/>
                    </a:rPr>
                    <a:t> </a:t>
                  </a:r>
                  <a:r>
                    <a:rPr sz="1050" b="1" spc="-4" err="1">
                      <a:solidFill>
                        <a:srgbClr val="404040"/>
                      </a:solidFill>
                      <a:latin typeface="Arial"/>
                      <a:cs typeface="Arial"/>
                    </a:rPr>
                    <a:t>đẹp</a:t>
                  </a:r>
                  <a:r>
                    <a:rPr sz="1050" b="1" spc="-4">
                      <a:solidFill>
                        <a:srgbClr val="404040"/>
                      </a:solidFill>
                      <a:latin typeface="Arial"/>
                      <a:cs typeface="Arial"/>
                    </a:rPr>
                    <a:t>,</a:t>
                  </a:r>
                  <a:r>
                    <a:rPr sz="1050" b="1" spc="-15">
                      <a:solidFill>
                        <a:srgbClr val="404040"/>
                      </a:solidFill>
                      <a:latin typeface="Arial"/>
                      <a:cs typeface="Arial"/>
                    </a:rPr>
                    <a:t> </a:t>
                  </a:r>
                  <a:r>
                    <a:rPr sz="1050" b="1" spc="-4" err="1">
                      <a:solidFill>
                        <a:srgbClr val="404040"/>
                      </a:solidFill>
                      <a:latin typeface="Arial"/>
                      <a:cs typeface="Arial"/>
                    </a:rPr>
                    <a:t>rộng</a:t>
                  </a:r>
                  <a:r>
                    <a:rPr sz="1050" b="1" spc="-4">
                      <a:solidFill>
                        <a:srgbClr val="404040"/>
                      </a:solidFill>
                      <a:latin typeface="Arial"/>
                      <a:cs typeface="Arial"/>
                    </a:rPr>
                    <a:t>,</a:t>
                  </a:r>
                  <a:r>
                    <a:rPr sz="1050" b="1" spc="-11">
                      <a:solidFill>
                        <a:srgbClr val="404040"/>
                      </a:solidFill>
                      <a:latin typeface="Arial"/>
                      <a:cs typeface="Arial"/>
                    </a:rPr>
                    <a:t> </a:t>
                  </a:r>
                  <a:r>
                    <a:rPr sz="1050" b="1" spc="-4" err="1">
                      <a:solidFill>
                        <a:srgbClr val="404040"/>
                      </a:solidFill>
                      <a:latin typeface="Arial"/>
                      <a:cs typeface="Arial"/>
                    </a:rPr>
                    <a:t>nhiều</a:t>
                  </a:r>
                  <a:r>
                    <a:rPr sz="1050" b="1" spc="-30">
                      <a:solidFill>
                        <a:srgbClr val="404040"/>
                      </a:solidFill>
                      <a:latin typeface="Arial"/>
                      <a:cs typeface="Arial"/>
                    </a:rPr>
                    <a:t> </a:t>
                  </a:r>
                  <a:r>
                    <a:rPr sz="1050" b="1" err="1">
                      <a:solidFill>
                        <a:srgbClr val="404040"/>
                      </a:solidFill>
                      <a:latin typeface="Arial"/>
                      <a:cs typeface="Arial"/>
                    </a:rPr>
                    <a:t>tiện</a:t>
                  </a:r>
                  <a:r>
                    <a:rPr sz="1050" b="1" spc="-19">
                      <a:solidFill>
                        <a:srgbClr val="404040"/>
                      </a:solidFill>
                      <a:latin typeface="Arial"/>
                      <a:cs typeface="Arial"/>
                    </a:rPr>
                    <a:t> </a:t>
                  </a:r>
                  <a:r>
                    <a:rPr sz="1050" b="1" err="1">
                      <a:solidFill>
                        <a:srgbClr val="404040"/>
                      </a:solidFill>
                      <a:latin typeface="Arial"/>
                      <a:cs typeface="Arial"/>
                    </a:rPr>
                    <a:t>ích</a:t>
                  </a:r>
                  <a:endParaRPr sz="1050">
                    <a:latin typeface="Arial"/>
                    <a:cs typeface="Arial"/>
                  </a:endParaRPr>
                </a:p>
              </p:txBody>
            </p:sp>
            <p:grpSp>
              <p:nvGrpSpPr>
                <p:cNvPr id="17" name="object 17"/>
                <p:cNvGrpSpPr/>
                <p:nvPr/>
              </p:nvGrpSpPr>
              <p:grpSpPr>
                <a:xfrm>
                  <a:off x="1205864" y="3484544"/>
                  <a:ext cx="1495425" cy="737235"/>
                  <a:chOff x="1607819" y="606552"/>
                  <a:chExt cx="1993900" cy="982980"/>
                </a:xfrm>
              </p:grpSpPr>
              <p:pic>
                <p:nvPicPr>
                  <p:cNvPr id="18" name="object 18"/>
                  <p:cNvPicPr/>
                  <p:nvPr/>
                </p:nvPicPr>
                <p:blipFill>
                  <a:blip r:embed="rId3" cstate="print"/>
                  <a:stretch>
                    <a:fillRect/>
                  </a:stretch>
                </p:blipFill>
                <p:spPr>
                  <a:xfrm>
                    <a:off x="1607819" y="606552"/>
                    <a:ext cx="1993391" cy="982979"/>
                  </a:xfrm>
                  <a:prstGeom prst="rect">
                    <a:avLst/>
                  </a:prstGeom>
                </p:spPr>
              </p:pic>
              <p:sp>
                <p:nvSpPr>
                  <p:cNvPr id="19" name="object 19"/>
                  <p:cNvSpPr/>
                  <p:nvPr/>
                </p:nvSpPr>
                <p:spPr>
                  <a:xfrm>
                    <a:off x="1769363" y="729998"/>
                    <a:ext cx="1670685" cy="660400"/>
                  </a:xfrm>
                  <a:custGeom>
                    <a:avLst/>
                    <a:gdLst/>
                    <a:ahLst/>
                    <a:cxnLst/>
                    <a:rect l="l" t="t" r="r" b="b"/>
                    <a:pathLst>
                      <a:path w="1670685" h="660400">
                        <a:moveTo>
                          <a:pt x="1591640" y="0"/>
                        </a:moveTo>
                        <a:lnTo>
                          <a:pt x="78663" y="0"/>
                        </a:lnTo>
                        <a:lnTo>
                          <a:pt x="48043" y="6181"/>
                        </a:lnTo>
                        <a:lnTo>
                          <a:pt x="23039" y="23039"/>
                        </a:lnTo>
                        <a:lnTo>
                          <a:pt x="6181" y="48043"/>
                        </a:lnTo>
                        <a:lnTo>
                          <a:pt x="0" y="78663"/>
                        </a:lnTo>
                        <a:lnTo>
                          <a:pt x="0" y="581228"/>
                        </a:lnTo>
                        <a:lnTo>
                          <a:pt x="6181" y="611848"/>
                        </a:lnTo>
                        <a:lnTo>
                          <a:pt x="23039" y="636852"/>
                        </a:lnTo>
                        <a:lnTo>
                          <a:pt x="48043" y="653710"/>
                        </a:lnTo>
                        <a:lnTo>
                          <a:pt x="78663" y="659892"/>
                        </a:lnTo>
                        <a:lnTo>
                          <a:pt x="1591640" y="659892"/>
                        </a:lnTo>
                        <a:lnTo>
                          <a:pt x="1622260" y="653710"/>
                        </a:lnTo>
                        <a:lnTo>
                          <a:pt x="1647264" y="636852"/>
                        </a:lnTo>
                        <a:lnTo>
                          <a:pt x="1664122" y="611848"/>
                        </a:lnTo>
                        <a:lnTo>
                          <a:pt x="1670304" y="581228"/>
                        </a:lnTo>
                        <a:lnTo>
                          <a:pt x="1670304" y="78663"/>
                        </a:lnTo>
                        <a:lnTo>
                          <a:pt x="1664122" y="48043"/>
                        </a:lnTo>
                        <a:lnTo>
                          <a:pt x="1647264" y="23039"/>
                        </a:lnTo>
                        <a:lnTo>
                          <a:pt x="1622260" y="6181"/>
                        </a:lnTo>
                        <a:lnTo>
                          <a:pt x="1591640" y="0"/>
                        </a:lnTo>
                        <a:close/>
                      </a:path>
                    </a:pathLst>
                  </a:custGeom>
                  <a:solidFill>
                    <a:srgbClr val="0F3B73"/>
                  </a:solidFill>
                </p:spPr>
                <p:txBody>
                  <a:bodyPr wrap="square" lIns="0" tIns="0" rIns="0" bIns="0" rtlCol="0"/>
                  <a:lstStyle/>
                  <a:p>
                    <a:endParaRPr sz="1350"/>
                  </a:p>
                </p:txBody>
              </p:sp>
              <p:sp>
                <p:nvSpPr>
                  <p:cNvPr id="20" name="object 20"/>
                  <p:cNvSpPr/>
                  <p:nvPr/>
                </p:nvSpPr>
                <p:spPr>
                  <a:xfrm>
                    <a:off x="1769363" y="729998"/>
                    <a:ext cx="1670685" cy="660400"/>
                  </a:xfrm>
                  <a:custGeom>
                    <a:avLst/>
                    <a:gdLst/>
                    <a:ahLst/>
                    <a:cxnLst/>
                    <a:rect l="l" t="t" r="r" b="b"/>
                    <a:pathLst>
                      <a:path w="1670685" h="660400">
                        <a:moveTo>
                          <a:pt x="0" y="78663"/>
                        </a:moveTo>
                        <a:lnTo>
                          <a:pt x="6181" y="48043"/>
                        </a:lnTo>
                        <a:lnTo>
                          <a:pt x="23039" y="23039"/>
                        </a:lnTo>
                        <a:lnTo>
                          <a:pt x="48043" y="6181"/>
                        </a:lnTo>
                        <a:lnTo>
                          <a:pt x="78663" y="0"/>
                        </a:lnTo>
                        <a:lnTo>
                          <a:pt x="1591640" y="0"/>
                        </a:lnTo>
                        <a:lnTo>
                          <a:pt x="1622260" y="6181"/>
                        </a:lnTo>
                        <a:lnTo>
                          <a:pt x="1647264" y="23039"/>
                        </a:lnTo>
                        <a:lnTo>
                          <a:pt x="1664122" y="48043"/>
                        </a:lnTo>
                        <a:lnTo>
                          <a:pt x="1670304" y="78663"/>
                        </a:lnTo>
                        <a:lnTo>
                          <a:pt x="1670304" y="581228"/>
                        </a:lnTo>
                        <a:lnTo>
                          <a:pt x="1664122" y="611848"/>
                        </a:lnTo>
                        <a:lnTo>
                          <a:pt x="1647264" y="636852"/>
                        </a:lnTo>
                        <a:lnTo>
                          <a:pt x="1622260" y="653710"/>
                        </a:lnTo>
                        <a:lnTo>
                          <a:pt x="1591640" y="659892"/>
                        </a:lnTo>
                        <a:lnTo>
                          <a:pt x="78663" y="659892"/>
                        </a:lnTo>
                        <a:lnTo>
                          <a:pt x="48043" y="653710"/>
                        </a:lnTo>
                        <a:lnTo>
                          <a:pt x="23039" y="636852"/>
                        </a:lnTo>
                        <a:lnTo>
                          <a:pt x="6181" y="611848"/>
                        </a:lnTo>
                        <a:lnTo>
                          <a:pt x="0" y="581228"/>
                        </a:lnTo>
                        <a:lnTo>
                          <a:pt x="0" y="78663"/>
                        </a:lnTo>
                        <a:close/>
                      </a:path>
                    </a:pathLst>
                  </a:custGeom>
                  <a:ln w="63500">
                    <a:solidFill>
                      <a:srgbClr val="FFFFFF"/>
                    </a:solidFill>
                  </a:ln>
                </p:spPr>
                <p:txBody>
                  <a:bodyPr wrap="square" lIns="0" tIns="0" rIns="0" bIns="0" rtlCol="0"/>
                  <a:lstStyle/>
                  <a:p>
                    <a:endParaRPr sz="1350"/>
                  </a:p>
                </p:txBody>
              </p:sp>
            </p:grpSp>
            <p:sp>
              <p:nvSpPr>
                <p:cNvPr id="21" name="object 21"/>
                <p:cNvSpPr txBox="1"/>
                <p:nvPr/>
              </p:nvSpPr>
              <p:spPr>
                <a:xfrm>
                  <a:off x="1640134" y="3725234"/>
                  <a:ext cx="625793" cy="171681"/>
                </a:xfrm>
                <a:prstGeom prst="rect">
                  <a:avLst/>
                </a:prstGeom>
              </p:spPr>
              <p:txBody>
                <a:bodyPr vert="horz" wrap="square" lIns="0" tIns="10001" rIns="0" bIns="0" rtlCol="0">
                  <a:spAutoFit/>
                </a:bodyPr>
                <a:lstStyle/>
                <a:p>
                  <a:pPr marL="9525">
                    <a:spcBef>
                      <a:spcPts val="79"/>
                    </a:spcBef>
                  </a:pPr>
                  <a:r>
                    <a:rPr sz="1050" b="1" spc="-4">
                      <a:solidFill>
                        <a:srgbClr val="FFFFFF"/>
                      </a:solidFill>
                      <a:latin typeface="Arial"/>
                      <a:cs typeface="Arial"/>
                    </a:rPr>
                    <a:t>THIẾT</a:t>
                  </a:r>
                  <a:r>
                    <a:rPr sz="1050" b="1" spc="-56">
                      <a:solidFill>
                        <a:srgbClr val="FFFFFF"/>
                      </a:solidFill>
                      <a:latin typeface="Arial"/>
                      <a:cs typeface="Arial"/>
                    </a:rPr>
                    <a:t> </a:t>
                  </a:r>
                  <a:r>
                    <a:rPr sz="1050" b="1" spc="-8">
                      <a:solidFill>
                        <a:srgbClr val="FFFFFF"/>
                      </a:solidFill>
                      <a:latin typeface="Arial"/>
                      <a:cs typeface="Arial"/>
                    </a:rPr>
                    <a:t>KẾ</a:t>
                  </a:r>
                  <a:endParaRPr sz="1050">
                    <a:latin typeface="Arial"/>
                    <a:cs typeface="Arial"/>
                  </a:endParaRPr>
                </a:p>
              </p:txBody>
            </p:sp>
          </p:grpSp>
          <p:grpSp>
            <p:nvGrpSpPr>
              <p:cNvPr id="53" name="Group 52">
                <a:extLst>
                  <a:ext uri="{FF2B5EF4-FFF2-40B4-BE49-F238E27FC236}">
                    <a16:creationId xmlns:a16="http://schemas.microsoft.com/office/drawing/2014/main" id="{0B7AC52C-6087-C5B0-5F9B-BF07754C9069}"/>
                  </a:ext>
                </a:extLst>
              </p:cNvPr>
              <p:cNvGrpSpPr/>
              <p:nvPr/>
            </p:nvGrpSpPr>
            <p:grpSpPr>
              <a:xfrm>
                <a:off x="1189862" y="4070033"/>
                <a:ext cx="5314808" cy="737234"/>
                <a:chOff x="1189862" y="4070033"/>
                <a:chExt cx="5314808" cy="737234"/>
              </a:xfrm>
            </p:grpSpPr>
            <p:grpSp>
              <p:nvGrpSpPr>
                <p:cNvPr id="9" name="object 9"/>
                <p:cNvGrpSpPr/>
                <p:nvPr/>
              </p:nvGrpSpPr>
              <p:grpSpPr>
                <a:xfrm>
                  <a:off x="2642759" y="4136472"/>
                  <a:ext cx="3861911" cy="515303"/>
                  <a:chOff x="3523678" y="1483046"/>
                  <a:chExt cx="5149215" cy="687070"/>
                </a:xfrm>
              </p:grpSpPr>
              <p:sp>
                <p:nvSpPr>
                  <p:cNvPr id="10" name="object 10"/>
                  <p:cNvSpPr/>
                  <p:nvPr/>
                </p:nvSpPr>
                <p:spPr>
                  <a:xfrm>
                    <a:off x="3537965" y="1497333"/>
                    <a:ext cx="5120640" cy="658495"/>
                  </a:xfrm>
                  <a:custGeom>
                    <a:avLst/>
                    <a:gdLst/>
                    <a:ahLst/>
                    <a:cxnLst/>
                    <a:rect l="l" t="t" r="r" b="b"/>
                    <a:pathLst>
                      <a:path w="5120640" h="658494">
                        <a:moveTo>
                          <a:pt x="5044897" y="0"/>
                        </a:moveTo>
                        <a:lnTo>
                          <a:pt x="75742" y="0"/>
                        </a:lnTo>
                        <a:lnTo>
                          <a:pt x="46259" y="5951"/>
                        </a:lnTo>
                        <a:lnTo>
                          <a:pt x="22183" y="22183"/>
                        </a:lnTo>
                        <a:lnTo>
                          <a:pt x="5951" y="46259"/>
                        </a:lnTo>
                        <a:lnTo>
                          <a:pt x="0" y="75742"/>
                        </a:lnTo>
                        <a:lnTo>
                          <a:pt x="0" y="582612"/>
                        </a:lnTo>
                        <a:lnTo>
                          <a:pt x="5951" y="612097"/>
                        </a:lnTo>
                        <a:lnTo>
                          <a:pt x="22183" y="636177"/>
                        </a:lnTo>
                        <a:lnTo>
                          <a:pt x="46259" y="652414"/>
                        </a:lnTo>
                        <a:lnTo>
                          <a:pt x="75742" y="658368"/>
                        </a:lnTo>
                        <a:lnTo>
                          <a:pt x="5044897" y="658368"/>
                        </a:lnTo>
                        <a:lnTo>
                          <a:pt x="5074380" y="652414"/>
                        </a:lnTo>
                        <a:lnTo>
                          <a:pt x="5098456" y="636177"/>
                        </a:lnTo>
                        <a:lnTo>
                          <a:pt x="5114688" y="612097"/>
                        </a:lnTo>
                        <a:lnTo>
                          <a:pt x="5120640" y="582612"/>
                        </a:lnTo>
                        <a:lnTo>
                          <a:pt x="5120640" y="75742"/>
                        </a:lnTo>
                        <a:lnTo>
                          <a:pt x="5114688" y="46259"/>
                        </a:lnTo>
                        <a:lnTo>
                          <a:pt x="5098456" y="22183"/>
                        </a:lnTo>
                        <a:lnTo>
                          <a:pt x="5074380" y="5951"/>
                        </a:lnTo>
                        <a:lnTo>
                          <a:pt x="5044897" y="0"/>
                        </a:lnTo>
                        <a:close/>
                      </a:path>
                    </a:pathLst>
                  </a:custGeom>
                  <a:solidFill>
                    <a:srgbClr val="B8F4FF"/>
                  </a:solidFill>
                </p:spPr>
                <p:txBody>
                  <a:bodyPr wrap="square" lIns="0" tIns="0" rIns="0" bIns="0" rtlCol="0"/>
                  <a:lstStyle/>
                  <a:p>
                    <a:endParaRPr sz="1350"/>
                  </a:p>
                </p:txBody>
              </p:sp>
              <p:sp>
                <p:nvSpPr>
                  <p:cNvPr id="11" name="object 11"/>
                  <p:cNvSpPr/>
                  <p:nvPr/>
                </p:nvSpPr>
                <p:spPr>
                  <a:xfrm>
                    <a:off x="3537965" y="1497333"/>
                    <a:ext cx="5120640" cy="658495"/>
                  </a:xfrm>
                  <a:custGeom>
                    <a:avLst/>
                    <a:gdLst/>
                    <a:ahLst/>
                    <a:cxnLst/>
                    <a:rect l="l" t="t" r="r" b="b"/>
                    <a:pathLst>
                      <a:path w="5120640" h="658494">
                        <a:moveTo>
                          <a:pt x="0" y="75742"/>
                        </a:moveTo>
                        <a:lnTo>
                          <a:pt x="5951" y="46259"/>
                        </a:lnTo>
                        <a:lnTo>
                          <a:pt x="22183" y="22183"/>
                        </a:lnTo>
                        <a:lnTo>
                          <a:pt x="46259" y="5951"/>
                        </a:lnTo>
                        <a:lnTo>
                          <a:pt x="75742" y="0"/>
                        </a:lnTo>
                        <a:lnTo>
                          <a:pt x="5044897" y="0"/>
                        </a:lnTo>
                        <a:lnTo>
                          <a:pt x="5074380" y="5951"/>
                        </a:lnTo>
                        <a:lnTo>
                          <a:pt x="5098456" y="22183"/>
                        </a:lnTo>
                        <a:lnTo>
                          <a:pt x="5114688" y="46259"/>
                        </a:lnTo>
                        <a:lnTo>
                          <a:pt x="5120640" y="75742"/>
                        </a:lnTo>
                        <a:lnTo>
                          <a:pt x="5120640" y="582612"/>
                        </a:lnTo>
                        <a:lnTo>
                          <a:pt x="5114688" y="612097"/>
                        </a:lnTo>
                        <a:lnTo>
                          <a:pt x="5098456" y="636177"/>
                        </a:lnTo>
                        <a:lnTo>
                          <a:pt x="5074380" y="652414"/>
                        </a:lnTo>
                        <a:lnTo>
                          <a:pt x="5044897" y="658368"/>
                        </a:lnTo>
                        <a:lnTo>
                          <a:pt x="75742" y="658368"/>
                        </a:lnTo>
                        <a:lnTo>
                          <a:pt x="46259" y="652414"/>
                        </a:lnTo>
                        <a:lnTo>
                          <a:pt x="22183" y="636177"/>
                        </a:lnTo>
                        <a:lnTo>
                          <a:pt x="5951" y="612097"/>
                        </a:lnTo>
                        <a:lnTo>
                          <a:pt x="0" y="582612"/>
                        </a:lnTo>
                        <a:lnTo>
                          <a:pt x="0" y="75742"/>
                        </a:lnTo>
                        <a:close/>
                      </a:path>
                    </a:pathLst>
                  </a:custGeom>
                  <a:ln w="28574">
                    <a:solidFill>
                      <a:srgbClr val="7E7E7E"/>
                    </a:solidFill>
                  </a:ln>
                </p:spPr>
                <p:txBody>
                  <a:bodyPr wrap="square" lIns="0" tIns="0" rIns="0" bIns="0" rtlCol="0"/>
                  <a:lstStyle/>
                  <a:p>
                    <a:endParaRPr sz="1350"/>
                  </a:p>
                </p:txBody>
              </p:sp>
            </p:grpSp>
            <p:sp>
              <p:nvSpPr>
                <p:cNvPr id="12" name="object 12"/>
                <p:cNvSpPr txBox="1"/>
                <p:nvPr/>
              </p:nvSpPr>
              <p:spPr>
                <a:xfrm>
                  <a:off x="2731398" y="4221779"/>
                  <a:ext cx="3669402" cy="346088"/>
                </a:xfrm>
                <a:prstGeom prst="rect">
                  <a:avLst/>
                </a:prstGeom>
              </p:spPr>
              <p:txBody>
                <a:bodyPr vert="horz" wrap="square" lIns="0" tIns="10001" rIns="0" bIns="0" rtlCol="0">
                  <a:spAutoFit/>
                </a:bodyPr>
                <a:lstStyle/>
                <a:p>
                  <a:pPr marL="223361" marR="3810" indent="-214313">
                    <a:spcBef>
                      <a:spcPts val="79"/>
                    </a:spcBef>
                    <a:buSzPct val="85000"/>
                    <a:buFont typeface="Wingdings" panose="05000000000000000000" pitchFamily="2" charset="2"/>
                    <a:buChar char="«"/>
                  </a:pPr>
                  <a:r>
                    <a:rPr sz="1050" b="1" spc="-4">
                      <a:solidFill>
                        <a:srgbClr val="404040"/>
                      </a:solidFill>
                      <a:latin typeface="Arial"/>
                      <a:cs typeface="Arial"/>
                    </a:rPr>
                    <a:t>Công</a:t>
                  </a:r>
                  <a:r>
                    <a:rPr sz="1050" b="1" spc="-15">
                      <a:solidFill>
                        <a:srgbClr val="404040"/>
                      </a:solidFill>
                      <a:latin typeface="Arial"/>
                      <a:cs typeface="Arial"/>
                    </a:rPr>
                    <a:t> </a:t>
                  </a:r>
                  <a:r>
                    <a:rPr sz="1050" b="1" spc="-8" err="1">
                      <a:solidFill>
                        <a:srgbClr val="404040"/>
                      </a:solidFill>
                      <a:latin typeface="Arial"/>
                      <a:cs typeface="Arial"/>
                    </a:rPr>
                    <a:t>nghệ</a:t>
                  </a:r>
                  <a:r>
                    <a:rPr sz="1050" b="1" spc="-11">
                      <a:solidFill>
                        <a:srgbClr val="404040"/>
                      </a:solidFill>
                      <a:latin typeface="Arial"/>
                      <a:cs typeface="Arial"/>
                    </a:rPr>
                    <a:t> </a:t>
                  </a:r>
                  <a:r>
                    <a:rPr sz="1050" b="1" err="1">
                      <a:solidFill>
                        <a:srgbClr val="404040"/>
                      </a:solidFill>
                      <a:latin typeface="Arial"/>
                      <a:cs typeface="Arial"/>
                    </a:rPr>
                    <a:t>tiên</a:t>
                  </a:r>
                  <a:r>
                    <a:rPr sz="1050" b="1" spc="-26">
                      <a:solidFill>
                        <a:srgbClr val="404040"/>
                      </a:solidFill>
                      <a:latin typeface="Arial"/>
                      <a:cs typeface="Arial"/>
                    </a:rPr>
                    <a:t> </a:t>
                  </a:r>
                  <a:r>
                    <a:rPr sz="1050" b="1" err="1">
                      <a:solidFill>
                        <a:srgbClr val="404040"/>
                      </a:solidFill>
                      <a:latin typeface="Arial"/>
                      <a:cs typeface="Arial"/>
                    </a:rPr>
                    <a:t>tiến</a:t>
                  </a:r>
                  <a:r>
                    <a:rPr sz="1050" b="1" spc="-23">
                      <a:solidFill>
                        <a:srgbClr val="404040"/>
                      </a:solidFill>
                      <a:latin typeface="Arial"/>
                      <a:cs typeface="Arial"/>
                    </a:rPr>
                    <a:t> </a:t>
                  </a:r>
                  <a:r>
                    <a:rPr sz="1050" b="1" spc="-4" err="1">
                      <a:solidFill>
                        <a:srgbClr val="404040"/>
                      </a:solidFill>
                      <a:latin typeface="Arial"/>
                      <a:cs typeface="Arial"/>
                    </a:rPr>
                    <a:t>giúp</a:t>
                  </a:r>
                  <a:r>
                    <a:rPr sz="1050" b="1" spc="-19">
                      <a:solidFill>
                        <a:srgbClr val="404040"/>
                      </a:solidFill>
                      <a:latin typeface="Arial"/>
                      <a:cs typeface="Arial"/>
                    </a:rPr>
                    <a:t> </a:t>
                  </a:r>
                  <a:r>
                    <a:rPr sz="1050" b="1" spc="-4" err="1">
                      <a:solidFill>
                        <a:srgbClr val="404040"/>
                      </a:solidFill>
                      <a:latin typeface="Arial"/>
                      <a:cs typeface="Arial"/>
                    </a:rPr>
                    <a:t>xe</a:t>
                  </a:r>
                  <a:r>
                    <a:rPr sz="1050" b="1" spc="-19">
                      <a:solidFill>
                        <a:srgbClr val="404040"/>
                      </a:solidFill>
                      <a:latin typeface="Arial"/>
                      <a:cs typeface="Arial"/>
                    </a:rPr>
                    <a:t> </a:t>
                  </a:r>
                  <a:r>
                    <a:rPr sz="1050" b="1" spc="-4" err="1">
                      <a:solidFill>
                        <a:srgbClr val="404040"/>
                      </a:solidFill>
                      <a:latin typeface="Arial"/>
                      <a:cs typeface="Arial"/>
                    </a:rPr>
                    <a:t>vận</a:t>
                  </a:r>
                  <a:r>
                    <a:rPr sz="1050" b="1" spc="-11">
                      <a:solidFill>
                        <a:srgbClr val="404040"/>
                      </a:solidFill>
                      <a:latin typeface="Arial"/>
                      <a:cs typeface="Arial"/>
                    </a:rPr>
                    <a:t> </a:t>
                  </a:r>
                  <a:r>
                    <a:rPr sz="1050" b="1" spc="-4" err="1">
                      <a:solidFill>
                        <a:srgbClr val="404040"/>
                      </a:solidFill>
                      <a:latin typeface="Arial"/>
                      <a:cs typeface="Arial"/>
                    </a:rPr>
                    <a:t>hành</a:t>
                  </a:r>
                  <a:r>
                    <a:rPr sz="1050" b="1" spc="-15">
                      <a:solidFill>
                        <a:srgbClr val="404040"/>
                      </a:solidFill>
                      <a:latin typeface="Arial"/>
                      <a:cs typeface="Arial"/>
                    </a:rPr>
                    <a:t> </a:t>
                  </a:r>
                  <a:r>
                    <a:rPr sz="1050" b="1" spc="-4" err="1">
                      <a:solidFill>
                        <a:srgbClr val="404040"/>
                      </a:solidFill>
                      <a:latin typeface="Arial"/>
                      <a:cs typeface="Arial"/>
                    </a:rPr>
                    <a:t>Lợi</a:t>
                  </a:r>
                  <a:r>
                    <a:rPr sz="1050" b="1" spc="-4">
                      <a:solidFill>
                        <a:srgbClr val="404040"/>
                      </a:solidFill>
                      <a:latin typeface="Arial"/>
                      <a:cs typeface="Arial"/>
                    </a:rPr>
                    <a:t> </a:t>
                  </a:r>
                  <a:r>
                    <a:rPr sz="1050" b="1" spc="-4" err="1">
                      <a:solidFill>
                        <a:srgbClr val="404040"/>
                      </a:solidFill>
                      <a:latin typeface="Arial"/>
                      <a:cs typeface="Arial"/>
                    </a:rPr>
                    <a:t>Dầu</a:t>
                  </a:r>
                  <a:r>
                    <a:rPr lang="en-US" sz="1050" b="1" spc="-4">
                      <a:solidFill>
                        <a:srgbClr val="404040"/>
                      </a:solidFill>
                      <a:latin typeface="Arial"/>
                      <a:cs typeface="Arial"/>
                    </a:rPr>
                    <a:t>.</a:t>
                  </a:r>
                </a:p>
                <a:p>
                  <a:pPr marL="223361" marR="3810" indent="-214313">
                    <a:spcBef>
                      <a:spcPts val="79"/>
                    </a:spcBef>
                    <a:buSzPct val="85000"/>
                    <a:buFont typeface="Wingdings" panose="05000000000000000000" pitchFamily="2" charset="2"/>
                    <a:buChar char="«"/>
                  </a:pPr>
                  <a:r>
                    <a:rPr sz="1050" b="1" spc="-15">
                      <a:solidFill>
                        <a:srgbClr val="404040"/>
                      </a:solidFill>
                      <a:latin typeface="Arial"/>
                      <a:cs typeface="Arial"/>
                    </a:rPr>
                    <a:t>An</a:t>
                  </a:r>
                  <a:r>
                    <a:rPr sz="1050" b="1" spc="15">
                      <a:solidFill>
                        <a:srgbClr val="404040"/>
                      </a:solidFill>
                      <a:latin typeface="Arial"/>
                      <a:cs typeface="Arial"/>
                    </a:rPr>
                    <a:t> </a:t>
                  </a:r>
                  <a:r>
                    <a:rPr sz="1050" b="1" spc="-4" err="1">
                      <a:solidFill>
                        <a:srgbClr val="404040"/>
                      </a:solidFill>
                      <a:latin typeface="Arial"/>
                      <a:cs typeface="Arial"/>
                    </a:rPr>
                    <a:t>toàn</a:t>
                  </a:r>
                  <a:r>
                    <a:rPr sz="1050" b="1" spc="-4">
                      <a:solidFill>
                        <a:srgbClr val="404040"/>
                      </a:solidFill>
                      <a:latin typeface="Arial"/>
                      <a:cs typeface="Arial"/>
                    </a:rPr>
                    <a:t>,</a:t>
                  </a:r>
                  <a:r>
                    <a:rPr sz="1050" b="1" spc="-11">
                      <a:solidFill>
                        <a:srgbClr val="404040"/>
                      </a:solidFill>
                      <a:latin typeface="Arial"/>
                      <a:cs typeface="Arial"/>
                    </a:rPr>
                    <a:t> </a:t>
                  </a:r>
                  <a:r>
                    <a:rPr sz="1050" b="1" err="1">
                      <a:solidFill>
                        <a:srgbClr val="404040"/>
                      </a:solidFill>
                      <a:latin typeface="Arial"/>
                      <a:cs typeface="Arial"/>
                    </a:rPr>
                    <a:t>Êm</a:t>
                  </a:r>
                  <a:r>
                    <a:rPr sz="1050" b="1" spc="-8">
                      <a:solidFill>
                        <a:srgbClr val="404040"/>
                      </a:solidFill>
                      <a:latin typeface="Arial"/>
                      <a:cs typeface="Arial"/>
                    </a:rPr>
                    <a:t> </a:t>
                  </a:r>
                  <a:r>
                    <a:rPr sz="1050" b="1" err="1">
                      <a:solidFill>
                        <a:srgbClr val="404040"/>
                      </a:solidFill>
                      <a:latin typeface="Arial"/>
                      <a:cs typeface="Arial"/>
                    </a:rPr>
                    <a:t>ái</a:t>
                  </a:r>
                  <a:r>
                    <a:rPr sz="1050" b="1">
                      <a:solidFill>
                        <a:srgbClr val="404040"/>
                      </a:solidFill>
                      <a:latin typeface="Arial"/>
                      <a:cs typeface="Arial"/>
                    </a:rPr>
                    <a:t>,</a:t>
                  </a:r>
                  <a:r>
                    <a:rPr sz="1050" b="1" spc="-11">
                      <a:solidFill>
                        <a:srgbClr val="404040"/>
                      </a:solidFill>
                      <a:latin typeface="Arial"/>
                      <a:cs typeface="Arial"/>
                    </a:rPr>
                    <a:t> </a:t>
                  </a:r>
                  <a:r>
                    <a:rPr sz="1050" b="1" spc="-4" err="1">
                      <a:solidFill>
                        <a:srgbClr val="404040"/>
                      </a:solidFill>
                      <a:latin typeface="Arial"/>
                      <a:cs typeface="Arial"/>
                    </a:rPr>
                    <a:t>giảm</a:t>
                  </a:r>
                  <a:r>
                    <a:rPr sz="1050" b="1" spc="-15">
                      <a:solidFill>
                        <a:srgbClr val="404040"/>
                      </a:solidFill>
                      <a:latin typeface="Arial"/>
                      <a:cs typeface="Arial"/>
                    </a:rPr>
                    <a:t> </a:t>
                  </a:r>
                  <a:r>
                    <a:rPr sz="1050" b="1" spc="-4" err="1">
                      <a:solidFill>
                        <a:srgbClr val="404040"/>
                      </a:solidFill>
                      <a:latin typeface="Arial"/>
                      <a:cs typeface="Arial"/>
                    </a:rPr>
                    <a:t>mệt</a:t>
                  </a:r>
                  <a:r>
                    <a:rPr sz="1050" b="1" spc="-4">
                      <a:solidFill>
                        <a:srgbClr val="404040"/>
                      </a:solidFill>
                      <a:latin typeface="Arial"/>
                      <a:cs typeface="Arial"/>
                    </a:rPr>
                    <a:t> </a:t>
                  </a:r>
                  <a:r>
                    <a:rPr sz="1050" b="1" spc="-4" err="1">
                      <a:solidFill>
                        <a:srgbClr val="404040"/>
                      </a:solidFill>
                      <a:latin typeface="Arial"/>
                      <a:cs typeface="Arial"/>
                    </a:rPr>
                    <a:t>mỏi</a:t>
                  </a:r>
                  <a:r>
                    <a:rPr sz="1050" b="1" spc="-11">
                      <a:solidFill>
                        <a:srgbClr val="404040"/>
                      </a:solidFill>
                      <a:latin typeface="Arial"/>
                      <a:cs typeface="Arial"/>
                    </a:rPr>
                    <a:t> </a:t>
                  </a:r>
                  <a:r>
                    <a:rPr sz="1050" b="1" spc="-4" err="1">
                      <a:solidFill>
                        <a:srgbClr val="404040"/>
                      </a:solidFill>
                      <a:latin typeface="Arial"/>
                      <a:cs typeface="Arial"/>
                    </a:rPr>
                    <a:t>cho</a:t>
                  </a:r>
                  <a:r>
                    <a:rPr sz="1050" b="1" spc="-11">
                      <a:solidFill>
                        <a:srgbClr val="404040"/>
                      </a:solidFill>
                      <a:latin typeface="Arial"/>
                      <a:cs typeface="Arial"/>
                    </a:rPr>
                    <a:t> </a:t>
                  </a:r>
                  <a:r>
                    <a:rPr sz="1050" b="1" spc="-4" err="1">
                      <a:solidFill>
                        <a:srgbClr val="404040"/>
                      </a:solidFill>
                      <a:latin typeface="Arial"/>
                      <a:cs typeface="Arial"/>
                    </a:rPr>
                    <a:t>tài</a:t>
                  </a:r>
                  <a:r>
                    <a:rPr sz="1050" b="1" spc="-15">
                      <a:solidFill>
                        <a:srgbClr val="404040"/>
                      </a:solidFill>
                      <a:latin typeface="Arial"/>
                      <a:cs typeface="Arial"/>
                    </a:rPr>
                    <a:t> </a:t>
                  </a:r>
                  <a:r>
                    <a:rPr sz="1050" b="1" spc="-4" err="1">
                      <a:solidFill>
                        <a:srgbClr val="404040"/>
                      </a:solidFill>
                      <a:latin typeface="Arial"/>
                      <a:cs typeface="Arial"/>
                    </a:rPr>
                    <a:t>xế</a:t>
                  </a:r>
                  <a:r>
                    <a:rPr sz="1050" b="1" spc="-4">
                      <a:solidFill>
                        <a:srgbClr val="404040"/>
                      </a:solidFill>
                      <a:latin typeface="Arial"/>
                      <a:cs typeface="Arial"/>
                    </a:rPr>
                    <a:t>.</a:t>
                  </a:r>
                  <a:endParaRPr sz="1050">
                    <a:latin typeface="Arial"/>
                    <a:cs typeface="Arial"/>
                  </a:endParaRPr>
                </a:p>
              </p:txBody>
            </p:sp>
            <p:grpSp>
              <p:nvGrpSpPr>
                <p:cNvPr id="22" name="object 22"/>
                <p:cNvGrpSpPr/>
                <p:nvPr/>
              </p:nvGrpSpPr>
              <p:grpSpPr>
                <a:xfrm>
                  <a:off x="1189862" y="4070033"/>
                  <a:ext cx="1495043" cy="737234"/>
                  <a:chOff x="1586483" y="1394460"/>
                  <a:chExt cx="1993391" cy="982979"/>
                </a:xfrm>
              </p:grpSpPr>
              <p:pic>
                <p:nvPicPr>
                  <p:cNvPr id="23" name="object 23"/>
                  <p:cNvPicPr/>
                  <p:nvPr/>
                </p:nvPicPr>
                <p:blipFill>
                  <a:blip r:embed="rId4" cstate="print"/>
                  <a:stretch>
                    <a:fillRect/>
                  </a:stretch>
                </p:blipFill>
                <p:spPr>
                  <a:xfrm>
                    <a:off x="1586483" y="1394460"/>
                    <a:ext cx="1993391" cy="982979"/>
                  </a:xfrm>
                  <a:prstGeom prst="rect">
                    <a:avLst/>
                  </a:prstGeom>
                </p:spPr>
              </p:pic>
              <p:sp>
                <p:nvSpPr>
                  <p:cNvPr id="24" name="object 24"/>
                  <p:cNvSpPr/>
                  <p:nvPr/>
                </p:nvSpPr>
                <p:spPr>
                  <a:xfrm>
                    <a:off x="1748027" y="1517905"/>
                    <a:ext cx="1670686" cy="660400"/>
                  </a:xfrm>
                  <a:custGeom>
                    <a:avLst/>
                    <a:gdLst/>
                    <a:ahLst/>
                    <a:cxnLst/>
                    <a:rect l="l" t="t" r="r" b="b"/>
                    <a:pathLst>
                      <a:path w="1670685" h="660400">
                        <a:moveTo>
                          <a:pt x="1591640" y="0"/>
                        </a:moveTo>
                        <a:lnTo>
                          <a:pt x="78663" y="0"/>
                        </a:lnTo>
                        <a:lnTo>
                          <a:pt x="48043" y="6181"/>
                        </a:lnTo>
                        <a:lnTo>
                          <a:pt x="23039" y="23039"/>
                        </a:lnTo>
                        <a:lnTo>
                          <a:pt x="6181" y="48043"/>
                        </a:lnTo>
                        <a:lnTo>
                          <a:pt x="0" y="78663"/>
                        </a:lnTo>
                        <a:lnTo>
                          <a:pt x="0" y="581228"/>
                        </a:lnTo>
                        <a:lnTo>
                          <a:pt x="6181" y="611848"/>
                        </a:lnTo>
                        <a:lnTo>
                          <a:pt x="23039" y="636852"/>
                        </a:lnTo>
                        <a:lnTo>
                          <a:pt x="48043" y="653710"/>
                        </a:lnTo>
                        <a:lnTo>
                          <a:pt x="78663" y="659892"/>
                        </a:lnTo>
                        <a:lnTo>
                          <a:pt x="1591640" y="659892"/>
                        </a:lnTo>
                        <a:lnTo>
                          <a:pt x="1622260" y="653710"/>
                        </a:lnTo>
                        <a:lnTo>
                          <a:pt x="1647264" y="636852"/>
                        </a:lnTo>
                        <a:lnTo>
                          <a:pt x="1664122" y="611848"/>
                        </a:lnTo>
                        <a:lnTo>
                          <a:pt x="1670304" y="581228"/>
                        </a:lnTo>
                        <a:lnTo>
                          <a:pt x="1670304" y="78663"/>
                        </a:lnTo>
                        <a:lnTo>
                          <a:pt x="1664122" y="48043"/>
                        </a:lnTo>
                        <a:lnTo>
                          <a:pt x="1647264" y="23039"/>
                        </a:lnTo>
                        <a:lnTo>
                          <a:pt x="1622260" y="6181"/>
                        </a:lnTo>
                        <a:lnTo>
                          <a:pt x="1591640" y="0"/>
                        </a:lnTo>
                        <a:close/>
                      </a:path>
                    </a:pathLst>
                  </a:custGeom>
                  <a:solidFill>
                    <a:srgbClr val="00829B"/>
                  </a:solidFill>
                </p:spPr>
                <p:txBody>
                  <a:bodyPr wrap="square" lIns="0" tIns="0" rIns="0" bIns="0" rtlCol="0"/>
                  <a:lstStyle/>
                  <a:p>
                    <a:endParaRPr sz="1350"/>
                  </a:p>
                </p:txBody>
              </p:sp>
              <p:sp>
                <p:nvSpPr>
                  <p:cNvPr id="25" name="object 25"/>
                  <p:cNvSpPr/>
                  <p:nvPr/>
                </p:nvSpPr>
                <p:spPr>
                  <a:xfrm>
                    <a:off x="1748027" y="1517905"/>
                    <a:ext cx="1670685" cy="660400"/>
                  </a:xfrm>
                  <a:custGeom>
                    <a:avLst/>
                    <a:gdLst/>
                    <a:ahLst/>
                    <a:cxnLst/>
                    <a:rect l="l" t="t" r="r" b="b"/>
                    <a:pathLst>
                      <a:path w="1670685" h="660400">
                        <a:moveTo>
                          <a:pt x="0" y="78663"/>
                        </a:moveTo>
                        <a:lnTo>
                          <a:pt x="6181" y="48043"/>
                        </a:lnTo>
                        <a:lnTo>
                          <a:pt x="23039" y="23039"/>
                        </a:lnTo>
                        <a:lnTo>
                          <a:pt x="48043" y="6181"/>
                        </a:lnTo>
                        <a:lnTo>
                          <a:pt x="78663" y="0"/>
                        </a:lnTo>
                        <a:lnTo>
                          <a:pt x="1591640" y="0"/>
                        </a:lnTo>
                        <a:lnTo>
                          <a:pt x="1622260" y="6181"/>
                        </a:lnTo>
                        <a:lnTo>
                          <a:pt x="1647264" y="23039"/>
                        </a:lnTo>
                        <a:lnTo>
                          <a:pt x="1664122" y="48043"/>
                        </a:lnTo>
                        <a:lnTo>
                          <a:pt x="1670304" y="78663"/>
                        </a:lnTo>
                        <a:lnTo>
                          <a:pt x="1670304" y="581228"/>
                        </a:lnTo>
                        <a:lnTo>
                          <a:pt x="1664122" y="611848"/>
                        </a:lnTo>
                        <a:lnTo>
                          <a:pt x="1647264" y="636852"/>
                        </a:lnTo>
                        <a:lnTo>
                          <a:pt x="1622260" y="653710"/>
                        </a:lnTo>
                        <a:lnTo>
                          <a:pt x="1591640" y="659892"/>
                        </a:lnTo>
                        <a:lnTo>
                          <a:pt x="78663" y="659892"/>
                        </a:lnTo>
                        <a:lnTo>
                          <a:pt x="48043" y="653710"/>
                        </a:lnTo>
                        <a:lnTo>
                          <a:pt x="23039" y="636852"/>
                        </a:lnTo>
                        <a:lnTo>
                          <a:pt x="6181" y="611848"/>
                        </a:lnTo>
                        <a:lnTo>
                          <a:pt x="0" y="581228"/>
                        </a:lnTo>
                        <a:lnTo>
                          <a:pt x="0" y="78663"/>
                        </a:lnTo>
                        <a:close/>
                      </a:path>
                    </a:pathLst>
                  </a:custGeom>
                  <a:ln w="63500">
                    <a:solidFill>
                      <a:srgbClr val="FFFFFF"/>
                    </a:solidFill>
                  </a:ln>
                </p:spPr>
                <p:txBody>
                  <a:bodyPr wrap="square" lIns="0" tIns="0" rIns="0" bIns="0" rtlCol="0"/>
                  <a:lstStyle/>
                  <a:p>
                    <a:endParaRPr sz="1350"/>
                  </a:p>
                </p:txBody>
              </p:sp>
            </p:grpSp>
            <p:sp>
              <p:nvSpPr>
                <p:cNvPr id="26" name="object 26"/>
                <p:cNvSpPr txBox="1"/>
                <p:nvPr/>
              </p:nvSpPr>
              <p:spPr>
                <a:xfrm>
                  <a:off x="1517133" y="4315702"/>
                  <a:ext cx="840581" cy="171681"/>
                </a:xfrm>
                <a:prstGeom prst="rect">
                  <a:avLst/>
                </a:prstGeom>
              </p:spPr>
              <p:txBody>
                <a:bodyPr vert="horz" wrap="square" lIns="0" tIns="10001" rIns="0" bIns="0" rtlCol="0">
                  <a:spAutoFit/>
                </a:bodyPr>
                <a:lstStyle/>
                <a:p>
                  <a:pPr marL="9525">
                    <a:spcBef>
                      <a:spcPts val="79"/>
                    </a:spcBef>
                  </a:pPr>
                  <a:r>
                    <a:rPr sz="1050" b="1" spc="-4">
                      <a:solidFill>
                        <a:srgbClr val="FFFFFF"/>
                      </a:solidFill>
                      <a:latin typeface="Arial"/>
                      <a:cs typeface="Arial"/>
                    </a:rPr>
                    <a:t>CÔNG</a:t>
                  </a:r>
                  <a:r>
                    <a:rPr sz="1050" b="1" spc="-53">
                      <a:solidFill>
                        <a:srgbClr val="FFFFFF"/>
                      </a:solidFill>
                      <a:latin typeface="Arial"/>
                      <a:cs typeface="Arial"/>
                    </a:rPr>
                    <a:t> </a:t>
                  </a:r>
                  <a:r>
                    <a:rPr sz="1050" b="1" spc="-8">
                      <a:solidFill>
                        <a:srgbClr val="FFFFFF"/>
                      </a:solidFill>
                      <a:latin typeface="Arial"/>
                      <a:cs typeface="Arial"/>
                    </a:rPr>
                    <a:t>NGHỆ</a:t>
                  </a:r>
                  <a:endParaRPr sz="1050">
                    <a:latin typeface="Arial"/>
                    <a:cs typeface="Arial"/>
                  </a:endParaRPr>
                </a:p>
              </p:txBody>
            </p:sp>
          </p:grpSp>
          <p:grpSp>
            <p:nvGrpSpPr>
              <p:cNvPr id="54" name="Group 53">
                <a:extLst>
                  <a:ext uri="{FF2B5EF4-FFF2-40B4-BE49-F238E27FC236}">
                    <a16:creationId xmlns:a16="http://schemas.microsoft.com/office/drawing/2014/main" id="{593867D6-1B1D-4518-D9A4-DCF039DCFD12}"/>
                  </a:ext>
                </a:extLst>
              </p:cNvPr>
              <p:cNvGrpSpPr/>
              <p:nvPr/>
            </p:nvGrpSpPr>
            <p:grpSpPr>
              <a:xfrm>
                <a:off x="1188720" y="4660963"/>
                <a:ext cx="1470184" cy="706755"/>
                <a:chOff x="1188720" y="4660963"/>
                <a:chExt cx="1470184" cy="706755"/>
              </a:xfrm>
            </p:grpSpPr>
            <p:grpSp>
              <p:nvGrpSpPr>
                <p:cNvPr id="27" name="object 27"/>
                <p:cNvGrpSpPr/>
                <p:nvPr/>
              </p:nvGrpSpPr>
              <p:grpSpPr>
                <a:xfrm>
                  <a:off x="1188720" y="4660963"/>
                  <a:ext cx="1470184" cy="706755"/>
                  <a:chOff x="1584960" y="2182367"/>
                  <a:chExt cx="1960245" cy="942340"/>
                </a:xfrm>
              </p:grpSpPr>
              <p:pic>
                <p:nvPicPr>
                  <p:cNvPr id="28" name="object 28"/>
                  <p:cNvPicPr/>
                  <p:nvPr/>
                </p:nvPicPr>
                <p:blipFill>
                  <a:blip r:embed="rId5" cstate="print"/>
                  <a:stretch>
                    <a:fillRect/>
                  </a:stretch>
                </p:blipFill>
                <p:spPr>
                  <a:xfrm>
                    <a:off x="1584960" y="2182367"/>
                    <a:ext cx="1959851" cy="941831"/>
                  </a:xfrm>
                  <a:prstGeom prst="rect">
                    <a:avLst/>
                  </a:prstGeom>
                </p:spPr>
              </p:pic>
              <p:pic>
                <p:nvPicPr>
                  <p:cNvPr id="29" name="object 29"/>
                  <p:cNvPicPr/>
                  <p:nvPr/>
                </p:nvPicPr>
                <p:blipFill>
                  <a:blip r:embed="rId6" cstate="print"/>
                  <a:stretch>
                    <a:fillRect/>
                  </a:stretch>
                </p:blipFill>
                <p:spPr>
                  <a:xfrm>
                    <a:off x="1850136" y="2924568"/>
                    <a:ext cx="1429499" cy="71615"/>
                  </a:xfrm>
                  <a:prstGeom prst="rect">
                    <a:avLst/>
                  </a:prstGeom>
                </p:spPr>
              </p:pic>
              <p:sp>
                <p:nvSpPr>
                  <p:cNvPr id="30" name="object 30"/>
                  <p:cNvSpPr/>
                  <p:nvPr/>
                </p:nvSpPr>
                <p:spPr>
                  <a:xfrm>
                    <a:off x="1746504" y="2305810"/>
                    <a:ext cx="1637030" cy="619125"/>
                  </a:xfrm>
                  <a:custGeom>
                    <a:avLst/>
                    <a:gdLst/>
                    <a:ahLst/>
                    <a:cxnLst/>
                    <a:rect l="l" t="t" r="r" b="b"/>
                    <a:pathLst>
                      <a:path w="1637029" h="619125">
                        <a:moveTo>
                          <a:pt x="1563014" y="0"/>
                        </a:moveTo>
                        <a:lnTo>
                          <a:pt x="73761" y="0"/>
                        </a:lnTo>
                        <a:lnTo>
                          <a:pt x="45048" y="5795"/>
                        </a:lnTo>
                        <a:lnTo>
                          <a:pt x="21602" y="21602"/>
                        </a:lnTo>
                        <a:lnTo>
                          <a:pt x="5795" y="45048"/>
                        </a:lnTo>
                        <a:lnTo>
                          <a:pt x="0" y="73761"/>
                        </a:lnTo>
                        <a:lnTo>
                          <a:pt x="0" y="544982"/>
                        </a:lnTo>
                        <a:lnTo>
                          <a:pt x="5795" y="573695"/>
                        </a:lnTo>
                        <a:lnTo>
                          <a:pt x="21602" y="597141"/>
                        </a:lnTo>
                        <a:lnTo>
                          <a:pt x="45048" y="612948"/>
                        </a:lnTo>
                        <a:lnTo>
                          <a:pt x="73761" y="618743"/>
                        </a:lnTo>
                        <a:lnTo>
                          <a:pt x="1563014" y="618743"/>
                        </a:lnTo>
                        <a:lnTo>
                          <a:pt x="1591727" y="612948"/>
                        </a:lnTo>
                        <a:lnTo>
                          <a:pt x="1615173" y="597141"/>
                        </a:lnTo>
                        <a:lnTo>
                          <a:pt x="1630980" y="573695"/>
                        </a:lnTo>
                        <a:lnTo>
                          <a:pt x="1636776" y="544982"/>
                        </a:lnTo>
                        <a:lnTo>
                          <a:pt x="1636776" y="73761"/>
                        </a:lnTo>
                        <a:lnTo>
                          <a:pt x="1630980" y="45048"/>
                        </a:lnTo>
                        <a:lnTo>
                          <a:pt x="1615173" y="21602"/>
                        </a:lnTo>
                        <a:lnTo>
                          <a:pt x="1591727" y="5795"/>
                        </a:lnTo>
                        <a:lnTo>
                          <a:pt x="1563014" y="0"/>
                        </a:lnTo>
                        <a:close/>
                      </a:path>
                    </a:pathLst>
                  </a:custGeom>
                  <a:solidFill>
                    <a:srgbClr val="546DAA"/>
                  </a:solidFill>
                </p:spPr>
                <p:txBody>
                  <a:bodyPr wrap="square" lIns="0" tIns="0" rIns="0" bIns="0" rtlCol="0"/>
                  <a:lstStyle/>
                  <a:p>
                    <a:endParaRPr sz="1350"/>
                  </a:p>
                </p:txBody>
              </p:sp>
              <p:sp>
                <p:nvSpPr>
                  <p:cNvPr id="31" name="object 31"/>
                  <p:cNvSpPr/>
                  <p:nvPr/>
                </p:nvSpPr>
                <p:spPr>
                  <a:xfrm>
                    <a:off x="1746504" y="2305810"/>
                    <a:ext cx="1637030" cy="619125"/>
                  </a:xfrm>
                  <a:custGeom>
                    <a:avLst/>
                    <a:gdLst/>
                    <a:ahLst/>
                    <a:cxnLst/>
                    <a:rect l="l" t="t" r="r" b="b"/>
                    <a:pathLst>
                      <a:path w="1637029" h="619125">
                        <a:moveTo>
                          <a:pt x="0" y="73761"/>
                        </a:moveTo>
                        <a:lnTo>
                          <a:pt x="5795" y="45048"/>
                        </a:lnTo>
                        <a:lnTo>
                          <a:pt x="21602" y="21602"/>
                        </a:lnTo>
                        <a:lnTo>
                          <a:pt x="45048" y="5795"/>
                        </a:lnTo>
                        <a:lnTo>
                          <a:pt x="73761" y="0"/>
                        </a:lnTo>
                        <a:lnTo>
                          <a:pt x="1563014" y="0"/>
                        </a:lnTo>
                        <a:lnTo>
                          <a:pt x="1591727" y="5795"/>
                        </a:lnTo>
                        <a:lnTo>
                          <a:pt x="1615173" y="21602"/>
                        </a:lnTo>
                        <a:lnTo>
                          <a:pt x="1630980" y="45048"/>
                        </a:lnTo>
                        <a:lnTo>
                          <a:pt x="1636776" y="73761"/>
                        </a:lnTo>
                        <a:lnTo>
                          <a:pt x="1636776" y="544982"/>
                        </a:lnTo>
                        <a:lnTo>
                          <a:pt x="1630980" y="573695"/>
                        </a:lnTo>
                        <a:lnTo>
                          <a:pt x="1615173" y="597141"/>
                        </a:lnTo>
                        <a:lnTo>
                          <a:pt x="1591727" y="612948"/>
                        </a:lnTo>
                        <a:lnTo>
                          <a:pt x="1563014" y="618743"/>
                        </a:lnTo>
                        <a:lnTo>
                          <a:pt x="73761" y="618743"/>
                        </a:lnTo>
                        <a:lnTo>
                          <a:pt x="45048" y="612948"/>
                        </a:lnTo>
                        <a:lnTo>
                          <a:pt x="21602" y="597141"/>
                        </a:lnTo>
                        <a:lnTo>
                          <a:pt x="5795" y="573695"/>
                        </a:lnTo>
                        <a:lnTo>
                          <a:pt x="0" y="544982"/>
                        </a:lnTo>
                        <a:lnTo>
                          <a:pt x="0" y="73761"/>
                        </a:lnTo>
                        <a:close/>
                      </a:path>
                    </a:pathLst>
                  </a:custGeom>
                  <a:ln w="63500">
                    <a:solidFill>
                      <a:srgbClr val="FFFFFF"/>
                    </a:solidFill>
                  </a:ln>
                </p:spPr>
                <p:txBody>
                  <a:bodyPr wrap="square" lIns="0" tIns="0" rIns="0" bIns="0" rtlCol="0"/>
                  <a:lstStyle/>
                  <a:p>
                    <a:endParaRPr sz="1350"/>
                  </a:p>
                </p:txBody>
              </p:sp>
            </p:grpSp>
            <p:sp>
              <p:nvSpPr>
                <p:cNvPr id="32" name="object 32"/>
                <p:cNvSpPr txBox="1"/>
                <p:nvPr/>
              </p:nvSpPr>
              <p:spPr>
                <a:xfrm>
                  <a:off x="1555322" y="4891333"/>
                  <a:ext cx="737235" cy="171201"/>
                </a:xfrm>
                <a:prstGeom prst="rect">
                  <a:avLst/>
                </a:prstGeom>
              </p:spPr>
              <p:txBody>
                <a:bodyPr vert="horz" wrap="square" lIns="0" tIns="9525" rIns="0" bIns="0" rtlCol="0">
                  <a:spAutoFit/>
                </a:bodyPr>
                <a:lstStyle/>
                <a:p>
                  <a:pPr marL="9525">
                    <a:spcBef>
                      <a:spcPts val="75"/>
                    </a:spcBef>
                  </a:pPr>
                  <a:r>
                    <a:rPr sz="1050" b="1" spc="-15">
                      <a:solidFill>
                        <a:srgbClr val="FFFFFF"/>
                      </a:solidFill>
                      <a:latin typeface="Arial"/>
                      <a:cs typeface="Arial"/>
                    </a:rPr>
                    <a:t>BẢO </a:t>
                  </a:r>
                  <a:r>
                    <a:rPr sz="1050" b="1" spc="-8">
                      <a:solidFill>
                        <a:srgbClr val="FFFFFF"/>
                      </a:solidFill>
                      <a:latin typeface="Arial"/>
                      <a:cs typeface="Arial"/>
                    </a:rPr>
                    <a:t>HÀNH</a:t>
                  </a:r>
                  <a:endParaRPr sz="1050">
                    <a:latin typeface="Arial"/>
                    <a:cs typeface="Arial"/>
                  </a:endParaRPr>
                </a:p>
              </p:txBody>
            </p:sp>
          </p:grpSp>
          <p:grpSp>
            <p:nvGrpSpPr>
              <p:cNvPr id="57" name="Group 56">
                <a:extLst>
                  <a:ext uri="{FF2B5EF4-FFF2-40B4-BE49-F238E27FC236}">
                    <a16:creationId xmlns:a16="http://schemas.microsoft.com/office/drawing/2014/main" id="{E0B9903A-17FF-9DCD-548B-96C3ED524AF7}"/>
                  </a:ext>
                </a:extLst>
              </p:cNvPr>
              <p:cNvGrpSpPr/>
              <p:nvPr/>
            </p:nvGrpSpPr>
            <p:grpSpPr>
              <a:xfrm>
                <a:off x="1171575" y="5221033"/>
                <a:ext cx="1504473" cy="744379"/>
                <a:chOff x="1171575" y="5221033"/>
                <a:chExt cx="1504473" cy="744379"/>
              </a:xfrm>
            </p:grpSpPr>
            <p:grpSp>
              <p:nvGrpSpPr>
                <p:cNvPr id="33" name="object 33"/>
                <p:cNvGrpSpPr/>
                <p:nvPr/>
              </p:nvGrpSpPr>
              <p:grpSpPr>
                <a:xfrm>
                  <a:off x="1171575" y="5221033"/>
                  <a:ext cx="1504473" cy="744379"/>
                  <a:chOff x="1562100" y="2929127"/>
                  <a:chExt cx="2005964" cy="992505"/>
                </a:xfrm>
              </p:grpSpPr>
              <p:pic>
                <p:nvPicPr>
                  <p:cNvPr id="34" name="object 34"/>
                  <p:cNvPicPr/>
                  <p:nvPr/>
                </p:nvPicPr>
                <p:blipFill>
                  <a:blip r:embed="rId7" cstate="print"/>
                  <a:stretch>
                    <a:fillRect/>
                  </a:stretch>
                </p:blipFill>
                <p:spPr>
                  <a:xfrm>
                    <a:off x="1562100" y="2929127"/>
                    <a:ext cx="2005571" cy="992123"/>
                  </a:xfrm>
                  <a:prstGeom prst="rect">
                    <a:avLst/>
                  </a:prstGeom>
                </p:spPr>
              </p:pic>
              <p:sp>
                <p:nvSpPr>
                  <p:cNvPr id="35" name="object 35"/>
                  <p:cNvSpPr/>
                  <p:nvPr/>
                </p:nvSpPr>
                <p:spPr>
                  <a:xfrm>
                    <a:off x="1723644" y="3052570"/>
                    <a:ext cx="1682750" cy="669290"/>
                  </a:xfrm>
                  <a:custGeom>
                    <a:avLst/>
                    <a:gdLst/>
                    <a:ahLst/>
                    <a:cxnLst/>
                    <a:rect l="l" t="t" r="r" b="b"/>
                    <a:pathLst>
                      <a:path w="1682750" h="669289">
                        <a:moveTo>
                          <a:pt x="1602740" y="0"/>
                        </a:moveTo>
                        <a:lnTo>
                          <a:pt x="79756" y="0"/>
                        </a:lnTo>
                        <a:lnTo>
                          <a:pt x="48713" y="6268"/>
                        </a:lnTo>
                        <a:lnTo>
                          <a:pt x="23361" y="23361"/>
                        </a:lnTo>
                        <a:lnTo>
                          <a:pt x="6268" y="48713"/>
                        </a:lnTo>
                        <a:lnTo>
                          <a:pt x="0" y="79756"/>
                        </a:lnTo>
                        <a:lnTo>
                          <a:pt x="0" y="589280"/>
                        </a:lnTo>
                        <a:lnTo>
                          <a:pt x="6268" y="620322"/>
                        </a:lnTo>
                        <a:lnTo>
                          <a:pt x="23361" y="645674"/>
                        </a:lnTo>
                        <a:lnTo>
                          <a:pt x="48713" y="662767"/>
                        </a:lnTo>
                        <a:lnTo>
                          <a:pt x="79756" y="669036"/>
                        </a:lnTo>
                        <a:lnTo>
                          <a:pt x="1602740" y="669036"/>
                        </a:lnTo>
                        <a:lnTo>
                          <a:pt x="1633782" y="662767"/>
                        </a:lnTo>
                        <a:lnTo>
                          <a:pt x="1659134" y="645674"/>
                        </a:lnTo>
                        <a:lnTo>
                          <a:pt x="1676227" y="620322"/>
                        </a:lnTo>
                        <a:lnTo>
                          <a:pt x="1682495" y="589280"/>
                        </a:lnTo>
                        <a:lnTo>
                          <a:pt x="1682495" y="79756"/>
                        </a:lnTo>
                        <a:lnTo>
                          <a:pt x="1676227" y="48713"/>
                        </a:lnTo>
                        <a:lnTo>
                          <a:pt x="1659134" y="23361"/>
                        </a:lnTo>
                        <a:lnTo>
                          <a:pt x="1633782" y="6268"/>
                        </a:lnTo>
                        <a:lnTo>
                          <a:pt x="1602740" y="0"/>
                        </a:lnTo>
                        <a:close/>
                      </a:path>
                    </a:pathLst>
                  </a:custGeom>
                  <a:solidFill>
                    <a:srgbClr val="EF8B00"/>
                  </a:solidFill>
                </p:spPr>
                <p:txBody>
                  <a:bodyPr wrap="square" lIns="0" tIns="0" rIns="0" bIns="0" rtlCol="0"/>
                  <a:lstStyle/>
                  <a:p>
                    <a:endParaRPr sz="1350"/>
                  </a:p>
                </p:txBody>
              </p:sp>
              <p:sp>
                <p:nvSpPr>
                  <p:cNvPr id="36" name="object 36"/>
                  <p:cNvSpPr/>
                  <p:nvPr/>
                </p:nvSpPr>
                <p:spPr>
                  <a:xfrm>
                    <a:off x="1723644" y="3052570"/>
                    <a:ext cx="1682750" cy="669290"/>
                  </a:xfrm>
                  <a:custGeom>
                    <a:avLst/>
                    <a:gdLst/>
                    <a:ahLst/>
                    <a:cxnLst/>
                    <a:rect l="l" t="t" r="r" b="b"/>
                    <a:pathLst>
                      <a:path w="1682750" h="669289">
                        <a:moveTo>
                          <a:pt x="0" y="79756"/>
                        </a:moveTo>
                        <a:lnTo>
                          <a:pt x="6268" y="48713"/>
                        </a:lnTo>
                        <a:lnTo>
                          <a:pt x="23361" y="23361"/>
                        </a:lnTo>
                        <a:lnTo>
                          <a:pt x="48713" y="6268"/>
                        </a:lnTo>
                        <a:lnTo>
                          <a:pt x="79756" y="0"/>
                        </a:lnTo>
                        <a:lnTo>
                          <a:pt x="1602740" y="0"/>
                        </a:lnTo>
                        <a:lnTo>
                          <a:pt x="1633782" y="6268"/>
                        </a:lnTo>
                        <a:lnTo>
                          <a:pt x="1659134" y="23361"/>
                        </a:lnTo>
                        <a:lnTo>
                          <a:pt x="1676227" y="48713"/>
                        </a:lnTo>
                        <a:lnTo>
                          <a:pt x="1682495" y="79756"/>
                        </a:lnTo>
                        <a:lnTo>
                          <a:pt x="1682495" y="589280"/>
                        </a:lnTo>
                        <a:lnTo>
                          <a:pt x="1676227" y="620322"/>
                        </a:lnTo>
                        <a:lnTo>
                          <a:pt x="1659134" y="645674"/>
                        </a:lnTo>
                        <a:lnTo>
                          <a:pt x="1633782" y="662767"/>
                        </a:lnTo>
                        <a:lnTo>
                          <a:pt x="1602740" y="669036"/>
                        </a:lnTo>
                        <a:lnTo>
                          <a:pt x="79756" y="669036"/>
                        </a:lnTo>
                        <a:lnTo>
                          <a:pt x="48713" y="662767"/>
                        </a:lnTo>
                        <a:lnTo>
                          <a:pt x="23361" y="645674"/>
                        </a:lnTo>
                        <a:lnTo>
                          <a:pt x="6268" y="620322"/>
                        </a:lnTo>
                        <a:lnTo>
                          <a:pt x="0" y="589280"/>
                        </a:lnTo>
                        <a:lnTo>
                          <a:pt x="0" y="79756"/>
                        </a:lnTo>
                        <a:close/>
                      </a:path>
                    </a:pathLst>
                  </a:custGeom>
                  <a:ln w="63500">
                    <a:solidFill>
                      <a:srgbClr val="FFFFFF"/>
                    </a:solidFill>
                  </a:ln>
                </p:spPr>
                <p:txBody>
                  <a:bodyPr wrap="square" lIns="0" tIns="0" rIns="0" bIns="0" rtlCol="0"/>
                  <a:lstStyle/>
                  <a:p>
                    <a:endParaRPr sz="1350"/>
                  </a:p>
                </p:txBody>
              </p:sp>
            </p:grpSp>
            <p:sp>
              <p:nvSpPr>
                <p:cNvPr id="37" name="object 37"/>
                <p:cNvSpPr txBox="1"/>
                <p:nvPr/>
              </p:nvSpPr>
              <p:spPr>
                <a:xfrm>
                  <a:off x="1566110" y="5470620"/>
                  <a:ext cx="714851" cy="171201"/>
                </a:xfrm>
                <a:prstGeom prst="rect">
                  <a:avLst/>
                </a:prstGeom>
              </p:spPr>
              <p:txBody>
                <a:bodyPr vert="horz" wrap="square" lIns="0" tIns="9525" rIns="0" bIns="0" rtlCol="0">
                  <a:spAutoFit/>
                </a:bodyPr>
                <a:lstStyle/>
                <a:p>
                  <a:pPr marL="9525">
                    <a:spcBef>
                      <a:spcPts val="75"/>
                    </a:spcBef>
                  </a:pPr>
                  <a:r>
                    <a:rPr sz="1050" b="1" spc="-4">
                      <a:solidFill>
                        <a:srgbClr val="FFFFFF"/>
                      </a:solidFill>
                      <a:latin typeface="Arial"/>
                      <a:cs typeface="Arial"/>
                    </a:rPr>
                    <a:t>PHỤ</a:t>
                  </a:r>
                  <a:r>
                    <a:rPr sz="1050" b="1" spc="-49">
                      <a:solidFill>
                        <a:srgbClr val="FFFFFF"/>
                      </a:solidFill>
                      <a:latin typeface="Arial"/>
                      <a:cs typeface="Arial"/>
                    </a:rPr>
                    <a:t> </a:t>
                  </a:r>
                  <a:r>
                    <a:rPr sz="1050" b="1" spc="-8">
                      <a:solidFill>
                        <a:srgbClr val="FFFFFF"/>
                      </a:solidFill>
                      <a:latin typeface="Arial"/>
                      <a:cs typeface="Arial"/>
                    </a:rPr>
                    <a:t>TÙNG</a:t>
                  </a:r>
                  <a:endParaRPr sz="1050">
                    <a:latin typeface="Arial"/>
                    <a:cs typeface="Arial"/>
                  </a:endParaRPr>
                </a:p>
              </p:txBody>
            </p:sp>
          </p:grpSp>
          <p:grpSp>
            <p:nvGrpSpPr>
              <p:cNvPr id="58" name="Group 57">
                <a:extLst>
                  <a:ext uri="{FF2B5EF4-FFF2-40B4-BE49-F238E27FC236}">
                    <a16:creationId xmlns:a16="http://schemas.microsoft.com/office/drawing/2014/main" id="{58C1F6C2-74C4-2FAA-71BB-0A40E105D22D}"/>
                  </a:ext>
                </a:extLst>
              </p:cNvPr>
              <p:cNvGrpSpPr/>
              <p:nvPr/>
            </p:nvGrpSpPr>
            <p:grpSpPr>
              <a:xfrm>
                <a:off x="1171575" y="5818822"/>
                <a:ext cx="1504473" cy="744379"/>
                <a:chOff x="1171575" y="5818822"/>
                <a:chExt cx="1504473" cy="744379"/>
              </a:xfrm>
            </p:grpSpPr>
            <p:grpSp>
              <p:nvGrpSpPr>
                <p:cNvPr id="38" name="object 38"/>
                <p:cNvGrpSpPr/>
                <p:nvPr/>
              </p:nvGrpSpPr>
              <p:grpSpPr>
                <a:xfrm>
                  <a:off x="1171575" y="5818822"/>
                  <a:ext cx="1504473" cy="744379"/>
                  <a:chOff x="1562100" y="3726179"/>
                  <a:chExt cx="2005964" cy="992505"/>
                </a:xfrm>
              </p:grpSpPr>
              <p:pic>
                <p:nvPicPr>
                  <p:cNvPr id="39" name="object 39"/>
                  <p:cNvPicPr/>
                  <p:nvPr/>
                </p:nvPicPr>
                <p:blipFill>
                  <a:blip r:embed="rId8" cstate="print"/>
                  <a:stretch>
                    <a:fillRect/>
                  </a:stretch>
                </p:blipFill>
                <p:spPr>
                  <a:xfrm>
                    <a:off x="1562100" y="3726179"/>
                    <a:ext cx="2005571" cy="992123"/>
                  </a:xfrm>
                  <a:prstGeom prst="rect">
                    <a:avLst/>
                  </a:prstGeom>
                </p:spPr>
              </p:pic>
              <p:sp>
                <p:nvSpPr>
                  <p:cNvPr id="40" name="object 40"/>
                  <p:cNvSpPr/>
                  <p:nvPr/>
                </p:nvSpPr>
                <p:spPr>
                  <a:xfrm>
                    <a:off x="1723644" y="3849622"/>
                    <a:ext cx="1682750" cy="669290"/>
                  </a:xfrm>
                  <a:custGeom>
                    <a:avLst/>
                    <a:gdLst/>
                    <a:ahLst/>
                    <a:cxnLst/>
                    <a:rect l="l" t="t" r="r" b="b"/>
                    <a:pathLst>
                      <a:path w="1682750" h="669289">
                        <a:moveTo>
                          <a:pt x="1602740" y="0"/>
                        </a:moveTo>
                        <a:lnTo>
                          <a:pt x="79756" y="0"/>
                        </a:lnTo>
                        <a:lnTo>
                          <a:pt x="48713" y="6268"/>
                        </a:lnTo>
                        <a:lnTo>
                          <a:pt x="23361" y="23361"/>
                        </a:lnTo>
                        <a:lnTo>
                          <a:pt x="6268" y="48713"/>
                        </a:lnTo>
                        <a:lnTo>
                          <a:pt x="0" y="79755"/>
                        </a:lnTo>
                        <a:lnTo>
                          <a:pt x="0" y="589279"/>
                        </a:lnTo>
                        <a:lnTo>
                          <a:pt x="6268" y="620322"/>
                        </a:lnTo>
                        <a:lnTo>
                          <a:pt x="23361" y="645674"/>
                        </a:lnTo>
                        <a:lnTo>
                          <a:pt x="48713" y="662767"/>
                        </a:lnTo>
                        <a:lnTo>
                          <a:pt x="79756" y="669035"/>
                        </a:lnTo>
                        <a:lnTo>
                          <a:pt x="1602740" y="669035"/>
                        </a:lnTo>
                        <a:lnTo>
                          <a:pt x="1633782" y="662767"/>
                        </a:lnTo>
                        <a:lnTo>
                          <a:pt x="1659134" y="645674"/>
                        </a:lnTo>
                        <a:lnTo>
                          <a:pt x="1676227" y="620322"/>
                        </a:lnTo>
                        <a:lnTo>
                          <a:pt x="1682495" y="589279"/>
                        </a:lnTo>
                        <a:lnTo>
                          <a:pt x="1682495" y="79755"/>
                        </a:lnTo>
                        <a:lnTo>
                          <a:pt x="1676227" y="48713"/>
                        </a:lnTo>
                        <a:lnTo>
                          <a:pt x="1659134" y="23361"/>
                        </a:lnTo>
                        <a:lnTo>
                          <a:pt x="1633782" y="6268"/>
                        </a:lnTo>
                        <a:lnTo>
                          <a:pt x="1602740" y="0"/>
                        </a:lnTo>
                        <a:close/>
                      </a:path>
                    </a:pathLst>
                  </a:custGeom>
                  <a:solidFill>
                    <a:srgbClr val="417C13"/>
                  </a:solidFill>
                </p:spPr>
                <p:txBody>
                  <a:bodyPr wrap="square" lIns="0" tIns="0" rIns="0" bIns="0" rtlCol="0"/>
                  <a:lstStyle/>
                  <a:p>
                    <a:endParaRPr sz="1350"/>
                  </a:p>
                </p:txBody>
              </p:sp>
              <p:sp>
                <p:nvSpPr>
                  <p:cNvPr id="41" name="object 41"/>
                  <p:cNvSpPr/>
                  <p:nvPr/>
                </p:nvSpPr>
                <p:spPr>
                  <a:xfrm>
                    <a:off x="1723644" y="3849622"/>
                    <a:ext cx="1682750" cy="669290"/>
                  </a:xfrm>
                  <a:custGeom>
                    <a:avLst/>
                    <a:gdLst/>
                    <a:ahLst/>
                    <a:cxnLst/>
                    <a:rect l="l" t="t" r="r" b="b"/>
                    <a:pathLst>
                      <a:path w="1682750" h="669289">
                        <a:moveTo>
                          <a:pt x="0" y="79755"/>
                        </a:moveTo>
                        <a:lnTo>
                          <a:pt x="6268" y="48713"/>
                        </a:lnTo>
                        <a:lnTo>
                          <a:pt x="23361" y="23361"/>
                        </a:lnTo>
                        <a:lnTo>
                          <a:pt x="48713" y="6268"/>
                        </a:lnTo>
                        <a:lnTo>
                          <a:pt x="79756" y="0"/>
                        </a:lnTo>
                        <a:lnTo>
                          <a:pt x="1602740" y="0"/>
                        </a:lnTo>
                        <a:lnTo>
                          <a:pt x="1633782" y="6268"/>
                        </a:lnTo>
                        <a:lnTo>
                          <a:pt x="1659134" y="23361"/>
                        </a:lnTo>
                        <a:lnTo>
                          <a:pt x="1676227" y="48713"/>
                        </a:lnTo>
                        <a:lnTo>
                          <a:pt x="1682495" y="79755"/>
                        </a:lnTo>
                        <a:lnTo>
                          <a:pt x="1682495" y="589279"/>
                        </a:lnTo>
                        <a:lnTo>
                          <a:pt x="1676227" y="620322"/>
                        </a:lnTo>
                        <a:lnTo>
                          <a:pt x="1659134" y="645674"/>
                        </a:lnTo>
                        <a:lnTo>
                          <a:pt x="1633782" y="662767"/>
                        </a:lnTo>
                        <a:lnTo>
                          <a:pt x="1602740" y="669035"/>
                        </a:lnTo>
                        <a:lnTo>
                          <a:pt x="79756" y="669035"/>
                        </a:lnTo>
                        <a:lnTo>
                          <a:pt x="48713" y="662767"/>
                        </a:lnTo>
                        <a:lnTo>
                          <a:pt x="23361" y="645674"/>
                        </a:lnTo>
                        <a:lnTo>
                          <a:pt x="6268" y="620322"/>
                        </a:lnTo>
                        <a:lnTo>
                          <a:pt x="0" y="589279"/>
                        </a:lnTo>
                        <a:lnTo>
                          <a:pt x="0" y="79755"/>
                        </a:lnTo>
                        <a:close/>
                      </a:path>
                    </a:pathLst>
                  </a:custGeom>
                  <a:ln w="63500">
                    <a:solidFill>
                      <a:srgbClr val="FFFFFF"/>
                    </a:solidFill>
                  </a:ln>
                </p:spPr>
                <p:txBody>
                  <a:bodyPr wrap="square" lIns="0" tIns="0" rIns="0" bIns="0" rtlCol="0"/>
                  <a:lstStyle/>
                  <a:p>
                    <a:endParaRPr sz="1350"/>
                  </a:p>
                </p:txBody>
              </p:sp>
            </p:grpSp>
            <p:sp>
              <p:nvSpPr>
                <p:cNvPr id="42" name="object 42"/>
                <p:cNvSpPr txBox="1"/>
                <p:nvPr/>
              </p:nvSpPr>
              <p:spPr>
                <a:xfrm>
                  <a:off x="1687292" y="6068398"/>
                  <a:ext cx="471964" cy="171201"/>
                </a:xfrm>
                <a:prstGeom prst="rect">
                  <a:avLst/>
                </a:prstGeom>
              </p:spPr>
              <p:txBody>
                <a:bodyPr vert="horz" wrap="square" lIns="0" tIns="9525" rIns="0" bIns="0" rtlCol="0">
                  <a:spAutoFit/>
                </a:bodyPr>
                <a:lstStyle/>
                <a:p>
                  <a:pPr marL="9525">
                    <a:spcBef>
                      <a:spcPts val="75"/>
                    </a:spcBef>
                  </a:pPr>
                  <a:r>
                    <a:rPr sz="1050" b="1">
                      <a:solidFill>
                        <a:srgbClr val="FFFFFF"/>
                      </a:solidFill>
                      <a:latin typeface="Arial"/>
                      <a:cs typeface="Arial"/>
                    </a:rPr>
                    <a:t>GIÁ</a:t>
                  </a:r>
                  <a:r>
                    <a:rPr sz="1050" b="1" spc="-60">
                      <a:solidFill>
                        <a:srgbClr val="FFFFFF"/>
                      </a:solidFill>
                      <a:latin typeface="Arial"/>
                      <a:cs typeface="Arial"/>
                    </a:rPr>
                    <a:t> </a:t>
                  </a:r>
                  <a:r>
                    <a:rPr sz="1050" b="1">
                      <a:solidFill>
                        <a:srgbClr val="FFFFFF"/>
                      </a:solidFill>
                      <a:latin typeface="Arial"/>
                      <a:cs typeface="Arial"/>
                    </a:rPr>
                    <a:t>XE</a:t>
                  </a:r>
                  <a:endParaRPr sz="1050">
                    <a:latin typeface="Arial"/>
                    <a:cs typeface="Arial"/>
                  </a:endParaRPr>
                </a:p>
              </p:txBody>
            </p:sp>
          </p:grpSp>
          <p:grpSp>
            <p:nvGrpSpPr>
              <p:cNvPr id="56" name="Group 55">
                <a:extLst>
                  <a:ext uri="{FF2B5EF4-FFF2-40B4-BE49-F238E27FC236}">
                    <a16:creationId xmlns:a16="http://schemas.microsoft.com/office/drawing/2014/main" id="{E60D004F-0614-0503-5468-948F6951AED5}"/>
                  </a:ext>
                </a:extLst>
              </p:cNvPr>
              <p:cNvGrpSpPr/>
              <p:nvPr/>
            </p:nvGrpSpPr>
            <p:grpSpPr>
              <a:xfrm>
                <a:off x="2642759" y="5303470"/>
                <a:ext cx="3861911" cy="523399"/>
                <a:chOff x="2642759" y="5303470"/>
                <a:chExt cx="3861911" cy="523399"/>
              </a:xfrm>
            </p:grpSpPr>
            <p:grpSp>
              <p:nvGrpSpPr>
                <p:cNvPr id="43" name="object 43"/>
                <p:cNvGrpSpPr/>
                <p:nvPr/>
              </p:nvGrpSpPr>
              <p:grpSpPr>
                <a:xfrm>
                  <a:off x="2642759" y="5303470"/>
                  <a:ext cx="3861911" cy="523399"/>
                  <a:chOff x="3523678" y="3039043"/>
                  <a:chExt cx="5149215" cy="697865"/>
                </a:xfrm>
              </p:grpSpPr>
              <p:sp>
                <p:nvSpPr>
                  <p:cNvPr id="44" name="object 44"/>
                  <p:cNvSpPr/>
                  <p:nvPr/>
                </p:nvSpPr>
                <p:spPr>
                  <a:xfrm>
                    <a:off x="3537965" y="3053331"/>
                    <a:ext cx="5120640" cy="669290"/>
                  </a:xfrm>
                  <a:custGeom>
                    <a:avLst/>
                    <a:gdLst/>
                    <a:ahLst/>
                    <a:cxnLst/>
                    <a:rect l="l" t="t" r="r" b="b"/>
                    <a:pathLst>
                      <a:path w="5120640" h="669289">
                        <a:moveTo>
                          <a:pt x="5043665" y="0"/>
                        </a:moveTo>
                        <a:lnTo>
                          <a:pt x="76974" y="0"/>
                        </a:lnTo>
                        <a:lnTo>
                          <a:pt x="47014" y="6049"/>
                        </a:lnTo>
                        <a:lnTo>
                          <a:pt x="22547" y="22547"/>
                        </a:lnTo>
                        <a:lnTo>
                          <a:pt x="6049" y="47014"/>
                        </a:lnTo>
                        <a:lnTo>
                          <a:pt x="0" y="76974"/>
                        </a:lnTo>
                        <a:lnTo>
                          <a:pt x="0" y="592061"/>
                        </a:lnTo>
                        <a:lnTo>
                          <a:pt x="6049" y="622026"/>
                        </a:lnTo>
                        <a:lnTo>
                          <a:pt x="22547" y="646493"/>
                        </a:lnTo>
                        <a:lnTo>
                          <a:pt x="47014" y="662988"/>
                        </a:lnTo>
                        <a:lnTo>
                          <a:pt x="76974" y="669036"/>
                        </a:lnTo>
                        <a:lnTo>
                          <a:pt x="5043665" y="669036"/>
                        </a:lnTo>
                        <a:lnTo>
                          <a:pt x="5073625" y="662988"/>
                        </a:lnTo>
                        <a:lnTo>
                          <a:pt x="5098092" y="646493"/>
                        </a:lnTo>
                        <a:lnTo>
                          <a:pt x="5114590" y="622026"/>
                        </a:lnTo>
                        <a:lnTo>
                          <a:pt x="5120640" y="592061"/>
                        </a:lnTo>
                        <a:lnTo>
                          <a:pt x="5120640" y="76974"/>
                        </a:lnTo>
                        <a:lnTo>
                          <a:pt x="5114590" y="47014"/>
                        </a:lnTo>
                        <a:lnTo>
                          <a:pt x="5098092" y="22547"/>
                        </a:lnTo>
                        <a:lnTo>
                          <a:pt x="5073625" y="6049"/>
                        </a:lnTo>
                        <a:lnTo>
                          <a:pt x="5043665" y="0"/>
                        </a:lnTo>
                        <a:close/>
                      </a:path>
                    </a:pathLst>
                  </a:custGeom>
                  <a:solidFill>
                    <a:srgbClr val="FFE8C8"/>
                  </a:solidFill>
                </p:spPr>
                <p:txBody>
                  <a:bodyPr wrap="square" lIns="0" tIns="0" rIns="0" bIns="0" rtlCol="0"/>
                  <a:lstStyle/>
                  <a:p>
                    <a:endParaRPr sz="1350"/>
                  </a:p>
                </p:txBody>
              </p:sp>
              <p:sp>
                <p:nvSpPr>
                  <p:cNvPr id="45" name="object 45"/>
                  <p:cNvSpPr/>
                  <p:nvPr/>
                </p:nvSpPr>
                <p:spPr>
                  <a:xfrm>
                    <a:off x="3537965" y="3053331"/>
                    <a:ext cx="5120640" cy="669290"/>
                  </a:xfrm>
                  <a:custGeom>
                    <a:avLst/>
                    <a:gdLst/>
                    <a:ahLst/>
                    <a:cxnLst/>
                    <a:rect l="l" t="t" r="r" b="b"/>
                    <a:pathLst>
                      <a:path w="5120640" h="669289">
                        <a:moveTo>
                          <a:pt x="0" y="76974"/>
                        </a:moveTo>
                        <a:lnTo>
                          <a:pt x="6049" y="47014"/>
                        </a:lnTo>
                        <a:lnTo>
                          <a:pt x="22547" y="22547"/>
                        </a:lnTo>
                        <a:lnTo>
                          <a:pt x="47014" y="6049"/>
                        </a:lnTo>
                        <a:lnTo>
                          <a:pt x="76974" y="0"/>
                        </a:lnTo>
                        <a:lnTo>
                          <a:pt x="5043665" y="0"/>
                        </a:lnTo>
                        <a:lnTo>
                          <a:pt x="5073625" y="6049"/>
                        </a:lnTo>
                        <a:lnTo>
                          <a:pt x="5098092" y="22547"/>
                        </a:lnTo>
                        <a:lnTo>
                          <a:pt x="5114590" y="47014"/>
                        </a:lnTo>
                        <a:lnTo>
                          <a:pt x="5120640" y="76974"/>
                        </a:lnTo>
                        <a:lnTo>
                          <a:pt x="5120640" y="592061"/>
                        </a:lnTo>
                        <a:lnTo>
                          <a:pt x="5114590" y="622026"/>
                        </a:lnTo>
                        <a:lnTo>
                          <a:pt x="5098092" y="646493"/>
                        </a:lnTo>
                        <a:lnTo>
                          <a:pt x="5073625" y="662988"/>
                        </a:lnTo>
                        <a:lnTo>
                          <a:pt x="5043665" y="669036"/>
                        </a:lnTo>
                        <a:lnTo>
                          <a:pt x="76974" y="669036"/>
                        </a:lnTo>
                        <a:lnTo>
                          <a:pt x="47014" y="662988"/>
                        </a:lnTo>
                        <a:lnTo>
                          <a:pt x="22547" y="646493"/>
                        </a:lnTo>
                        <a:lnTo>
                          <a:pt x="6049" y="622026"/>
                        </a:lnTo>
                        <a:lnTo>
                          <a:pt x="0" y="592061"/>
                        </a:lnTo>
                        <a:lnTo>
                          <a:pt x="0" y="76974"/>
                        </a:lnTo>
                        <a:close/>
                      </a:path>
                    </a:pathLst>
                  </a:custGeom>
                  <a:ln w="28575">
                    <a:solidFill>
                      <a:srgbClr val="7E7E7E"/>
                    </a:solidFill>
                  </a:ln>
                </p:spPr>
                <p:txBody>
                  <a:bodyPr wrap="square" lIns="0" tIns="0" rIns="0" bIns="0" rtlCol="0"/>
                  <a:lstStyle/>
                  <a:p>
                    <a:endParaRPr sz="1350"/>
                  </a:p>
                </p:txBody>
              </p:sp>
            </p:grpSp>
            <p:sp>
              <p:nvSpPr>
                <p:cNvPr id="46" name="object 46"/>
                <p:cNvSpPr txBox="1"/>
                <p:nvPr/>
              </p:nvSpPr>
              <p:spPr>
                <a:xfrm>
                  <a:off x="2735164" y="5351584"/>
                  <a:ext cx="3527739" cy="425116"/>
                </a:xfrm>
                <a:prstGeom prst="rect">
                  <a:avLst/>
                </a:prstGeom>
              </p:spPr>
              <p:txBody>
                <a:bodyPr vert="horz" wrap="square" lIns="0" tIns="9525" rIns="0" bIns="0" rtlCol="0">
                  <a:spAutoFit/>
                </a:bodyPr>
                <a:lstStyle/>
                <a:p>
                  <a:pPr marL="128588" indent="-128588">
                    <a:spcBef>
                      <a:spcPts val="75"/>
                    </a:spcBef>
                    <a:buSzPct val="85000"/>
                    <a:buFont typeface="Wingdings" panose="05000000000000000000" pitchFamily="2" charset="2"/>
                    <a:buChar char=""/>
                  </a:pPr>
                  <a:r>
                    <a:rPr sz="900" b="1" spc="-4" err="1">
                      <a:solidFill>
                        <a:srgbClr val="404040"/>
                      </a:solidFill>
                      <a:latin typeface="Arial"/>
                      <a:cs typeface="Arial"/>
                    </a:rPr>
                    <a:t>Phụ</a:t>
                  </a:r>
                  <a:r>
                    <a:rPr sz="900" b="1" spc="-15">
                      <a:solidFill>
                        <a:srgbClr val="404040"/>
                      </a:solidFill>
                      <a:latin typeface="Arial"/>
                      <a:cs typeface="Arial"/>
                    </a:rPr>
                    <a:t> </a:t>
                  </a:r>
                  <a:r>
                    <a:rPr sz="900" b="1" spc="-4" err="1">
                      <a:solidFill>
                        <a:srgbClr val="404040"/>
                      </a:solidFill>
                      <a:latin typeface="Arial"/>
                      <a:cs typeface="Arial"/>
                    </a:rPr>
                    <a:t>tùng</a:t>
                  </a:r>
                  <a:r>
                    <a:rPr sz="900" b="1" spc="-23">
                      <a:solidFill>
                        <a:srgbClr val="404040"/>
                      </a:solidFill>
                      <a:latin typeface="Arial"/>
                      <a:cs typeface="Arial"/>
                    </a:rPr>
                    <a:t> </a:t>
                  </a:r>
                  <a:r>
                    <a:rPr sz="900" b="1" spc="-4" err="1">
                      <a:solidFill>
                        <a:srgbClr val="404040"/>
                      </a:solidFill>
                      <a:latin typeface="Arial"/>
                      <a:cs typeface="Arial"/>
                    </a:rPr>
                    <a:t>tồn</a:t>
                  </a:r>
                  <a:r>
                    <a:rPr sz="900" b="1" spc="-15">
                      <a:solidFill>
                        <a:srgbClr val="404040"/>
                      </a:solidFill>
                      <a:latin typeface="Arial"/>
                      <a:cs typeface="Arial"/>
                    </a:rPr>
                    <a:t> </a:t>
                  </a:r>
                  <a:r>
                    <a:rPr sz="900" b="1" spc="-4" err="1">
                      <a:solidFill>
                        <a:srgbClr val="404040"/>
                      </a:solidFill>
                      <a:latin typeface="Arial"/>
                      <a:cs typeface="Arial"/>
                    </a:rPr>
                    <a:t>kho</a:t>
                  </a:r>
                  <a:r>
                    <a:rPr sz="900" b="1" spc="-23">
                      <a:solidFill>
                        <a:srgbClr val="404040"/>
                      </a:solidFill>
                      <a:latin typeface="Arial"/>
                      <a:cs typeface="Arial"/>
                    </a:rPr>
                    <a:t> </a:t>
                  </a:r>
                  <a:r>
                    <a:rPr sz="900" b="1" spc="-4" err="1">
                      <a:solidFill>
                        <a:srgbClr val="404040"/>
                      </a:solidFill>
                      <a:latin typeface="Arial"/>
                      <a:cs typeface="Arial"/>
                    </a:rPr>
                    <a:t>đầy</a:t>
                  </a:r>
                  <a:r>
                    <a:rPr sz="900" b="1" spc="-11">
                      <a:solidFill>
                        <a:srgbClr val="404040"/>
                      </a:solidFill>
                      <a:latin typeface="Arial"/>
                      <a:cs typeface="Arial"/>
                    </a:rPr>
                    <a:t> </a:t>
                  </a:r>
                  <a:r>
                    <a:rPr sz="900" b="1" spc="-4" err="1">
                      <a:solidFill>
                        <a:srgbClr val="404040"/>
                      </a:solidFill>
                      <a:latin typeface="Arial"/>
                      <a:cs typeface="Arial"/>
                    </a:rPr>
                    <a:t>đủ</a:t>
                  </a:r>
                  <a:r>
                    <a:rPr sz="900" b="1" spc="-4">
                      <a:solidFill>
                        <a:srgbClr val="404040"/>
                      </a:solidFill>
                      <a:latin typeface="Arial"/>
                      <a:cs typeface="Arial"/>
                    </a:rPr>
                    <a:t>,</a:t>
                  </a:r>
                  <a:r>
                    <a:rPr sz="900" b="1" spc="-15">
                      <a:solidFill>
                        <a:srgbClr val="404040"/>
                      </a:solidFill>
                      <a:latin typeface="Arial"/>
                      <a:cs typeface="Arial"/>
                    </a:rPr>
                    <a:t> </a:t>
                  </a:r>
                  <a:r>
                    <a:rPr sz="900" b="1" spc="-4" err="1">
                      <a:solidFill>
                        <a:srgbClr val="404040"/>
                      </a:solidFill>
                      <a:latin typeface="Arial"/>
                      <a:cs typeface="Arial"/>
                    </a:rPr>
                    <a:t>có</a:t>
                  </a:r>
                  <a:r>
                    <a:rPr sz="900" b="1" spc="-11">
                      <a:solidFill>
                        <a:srgbClr val="404040"/>
                      </a:solidFill>
                      <a:latin typeface="Arial"/>
                      <a:cs typeface="Arial"/>
                    </a:rPr>
                    <a:t> </a:t>
                  </a:r>
                  <a:r>
                    <a:rPr sz="900" b="1" spc="-4">
                      <a:solidFill>
                        <a:srgbClr val="404040"/>
                      </a:solidFill>
                      <a:latin typeface="Arial"/>
                      <a:cs typeface="Arial"/>
                    </a:rPr>
                    <a:t>sẵn</a:t>
                  </a:r>
                  <a:r>
                    <a:rPr lang="en-US" sz="900" b="1" spc="-4">
                      <a:solidFill>
                        <a:srgbClr val="404040"/>
                      </a:solidFill>
                      <a:latin typeface="Arial"/>
                      <a:cs typeface="Arial"/>
                    </a:rPr>
                    <a:t>.</a:t>
                  </a:r>
                  <a:endParaRPr sz="900">
                    <a:latin typeface="Arial"/>
                    <a:cs typeface="Arial"/>
                  </a:endParaRPr>
                </a:p>
                <a:p>
                  <a:pPr marL="128588" indent="-128588">
                    <a:spcBef>
                      <a:spcPts val="4"/>
                    </a:spcBef>
                    <a:buSzPct val="85000"/>
                    <a:buFont typeface="Wingdings" panose="05000000000000000000" pitchFamily="2" charset="2"/>
                    <a:buChar char=""/>
                  </a:pPr>
                  <a:r>
                    <a:rPr lang="en-US" sz="900" b="1" spc="-4">
                      <a:solidFill>
                        <a:srgbClr val="404040"/>
                      </a:solidFill>
                      <a:latin typeface="Arial"/>
                      <a:cs typeface="Arial"/>
                    </a:rPr>
                    <a:t>C</a:t>
                  </a:r>
                  <a:r>
                    <a:rPr sz="900" b="1" spc="-4">
                      <a:solidFill>
                        <a:srgbClr val="404040"/>
                      </a:solidFill>
                      <a:latin typeface="Arial"/>
                      <a:cs typeface="Arial"/>
                    </a:rPr>
                    <a:t>am </a:t>
                  </a:r>
                  <a:r>
                    <a:rPr sz="900" b="1" spc="-4" err="1">
                      <a:solidFill>
                        <a:srgbClr val="404040"/>
                      </a:solidFill>
                      <a:latin typeface="Arial"/>
                      <a:cs typeface="Arial"/>
                    </a:rPr>
                    <a:t>kết</a:t>
                  </a:r>
                  <a:r>
                    <a:rPr sz="900" b="1" spc="-11">
                      <a:solidFill>
                        <a:srgbClr val="404040"/>
                      </a:solidFill>
                      <a:latin typeface="Arial"/>
                      <a:cs typeface="Arial"/>
                    </a:rPr>
                    <a:t> </a:t>
                  </a:r>
                  <a:r>
                    <a:rPr lang="en-US" sz="900" b="1" spc="-11" err="1">
                      <a:solidFill>
                        <a:srgbClr val="404040"/>
                      </a:solidFill>
                      <a:latin typeface="Arial"/>
                      <a:cs typeface="Arial"/>
                    </a:rPr>
                    <a:t>giá</a:t>
                  </a:r>
                  <a:r>
                    <a:rPr lang="en-US" sz="900" b="1" spc="-11">
                      <a:solidFill>
                        <a:srgbClr val="404040"/>
                      </a:solidFill>
                      <a:latin typeface="Arial"/>
                      <a:cs typeface="Arial"/>
                    </a:rPr>
                    <a:t> </a:t>
                  </a:r>
                  <a:r>
                    <a:rPr sz="900" b="1" spc="-4" err="1">
                      <a:solidFill>
                        <a:srgbClr val="404040"/>
                      </a:solidFill>
                      <a:latin typeface="Arial"/>
                      <a:cs typeface="Arial"/>
                    </a:rPr>
                    <a:t>bằng</a:t>
                  </a:r>
                  <a:r>
                    <a:rPr sz="900" b="1" spc="-19">
                      <a:solidFill>
                        <a:srgbClr val="404040"/>
                      </a:solidFill>
                      <a:latin typeface="Arial"/>
                      <a:cs typeface="Arial"/>
                    </a:rPr>
                    <a:t> </a:t>
                  </a:r>
                  <a:r>
                    <a:rPr sz="900" b="1" spc="-4" err="1">
                      <a:solidFill>
                        <a:srgbClr val="404040"/>
                      </a:solidFill>
                      <a:latin typeface="Arial"/>
                      <a:cs typeface="Arial"/>
                    </a:rPr>
                    <a:t>hoặc</a:t>
                  </a:r>
                  <a:r>
                    <a:rPr sz="900" b="1" spc="-11">
                      <a:solidFill>
                        <a:srgbClr val="404040"/>
                      </a:solidFill>
                      <a:latin typeface="Arial"/>
                      <a:cs typeface="Arial"/>
                    </a:rPr>
                    <a:t> </a:t>
                  </a:r>
                  <a:r>
                    <a:rPr sz="900" b="1" err="1">
                      <a:solidFill>
                        <a:srgbClr val="404040"/>
                      </a:solidFill>
                      <a:latin typeface="Arial"/>
                      <a:cs typeface="Arial"/>
                    </a:rPr>
                    <a:t>rẻ</a:t>
                  </a:r>
                  <a:r>
                    <a:rPr sz="900" b="1" spc="-8">
                      <a:solidFill>
                        <a:srgbClr val="404040"/>
                      </a:solidFill>
                      <a:latin typeface="Arial"/>
                      <a:cs typeface="Arial"/>
                    </a:rPr>
                    <a:t> </a:t>
                  </a:r>
                  <a:r>
                    <a:rPr sz="900" b="1" spc="-4" err="1">
                      <a:solidFill>
                        <a:srgbClr val="404040"/>
                      </a:solidFill>
                      <a:latin typeface="Arial"/>
                      <a:cs typeface="Arial"/>
                    </a:rPr>
                    <a:t>hơn</a:t>
                  </a:r>
                  <a:r>
                    <a:rPr sz="900" b="1" spc="-8">
                      <a:solidFill>
                        <a:srgbClr val="404040"/>
                      </a:solidFill>
                      <a:latin typeface="Arial"/>
                      <a:cs typeface="Arial"/>
                    </a:rPr>
                    <a:t> </a:t>
                  </a:r>
                  <a:r>
                    <a:rPr sz="900" b="1" spc="-4" err="1">
                      <a:solidFill>
                        <a:srgbClr val="404040"/>
                      </a:solidFill>
                      <a:latin typeface="Arial"/>
                      <a:cs typeface="Arial"/>
                    </a:rPr>
                    <a:t>các</a:t>
                  </a:r>
                  <a:r>
                    <a:rPr sz="900" b="1" spc="-15">
                      <a:solidFill>
                        <a:srgbClr val="404040"/>
                      </a:solidFill>
                      <a:latin typeface="Arial"/>
                      <a:cs typeface="Arial"/>
                    </a:rPr>
                    <a:t> </a:t>
                  </a:r>
                  <a:r>
                    <a:rPr sz="900" b="1" spc="-4" err="1">
                      <a:solidFill>
                        <a:srgbClr val="404040"/>
                      </a:solidFill>
                      <a:latin typeface="Arial"/>
                      <a:cs typeface="Arial"/>
                    </a:rPr>
                    <a:t>thương</a:t>
                  </a:r>
                  <a:r>
                    <a:rPr sz="900" b="1" spc="-15">
                      <a:solidFill>
                        <a:srgbClr val="404040"/>
                      </a:solidFill>
                      <a:latin typeface="Arial"/>
                      <a:cs typeface="Arial"/>
                    </a:rPr>
                    <a:t> </a:t>
                  </a:r>
                  <a:r>
                    <a:rPr sz="900" b="1" spc="-4" err="1">
                      <a:solidFill>
                        <a:srgbClr val="404040"/>
                      </a:solidFill>
                      <a:latin typeface="Arial"/>
                      <a:cs typeface="Arial"/>
                    </a:rPr>
                    <a:t>hiệu</a:t>
                  </a:r>
                  <a:r>
                    <a:rPr sz="900" b="1" spc="-19">
                      <a:solidFill>
                        <a:srgbClr val="404040"/>
                      </a:solidFill>
                      <a:latin typeface="Arial"/>
                      <a:cs typeface="Arial"/>
                    </a:rPr>
                    <a:t> </a:t>
                  </a:r>
                  <a:r>
                    <a:rPr sz="900" b="1" spc="-4" err="1">
                      <a:solidFill>
                        <a:srgbClr val="404040"/>
                      </a:solidFill>
                      <a:latin typeface="Arial"/>
                      <a:cs typeface="Arial"/>
                    </a:rPr>
                    <a:t>tương</a:t>
                  </a:r>
                  <a:r>
                    <a:rPr sz="900" b="1" spc="-15">
                      <a:solidFill>
                        <a:srgbClr val="404040"/>
                      </a:solidFill>
                      <a:latin typeface="Arial"/>
                      <a:cs typeface="Arial"/>
                    </a:rPr>
                    <a:t> </a:t>
                  </a:r>
                  <a:r>
                    <a:rPr sz="900" b="1" spc="-4" err="1">
                      <a:solidFill>
                        <a:srgbClr val="404040"/>
                      </a:solidFill>
                      <a:latin typeface="Arial"/>
                      <a:cs typeface="Arial"/>
                    </a:rPr>
                    <a:t>đương</a:t>
                  </a:r>
                  <a:r>
                    <a:rPr sz="900" b="1" spc="-4">
                      <a:solidFill>
                        <a:srgbClr val="404040"/>
                      </a:solidFill>
                      <a:latin typeface="Arial"/>
                      <a:cs typeface="Arial"/>
                    </a:rPr>
                    <a:t>.</a:t>
                  </a:r>
                  <a:endParaRPr sz="900">
                    <a:latin typeface="Arial"/>
                    <a:cs typeface="Arial"/>
                  </a:endParaRPr>
                </a:p>
                <a:p>
                  <a:pPr marL="128588" indent="-128588">
                    <a:buSzPct val="85000"/>
                    <a:buFont typeface="Wingdings" panose="05000000000000000000" pitchFamily="2" charset="2"/>
                    <a:buChar char=""/>
                  </a:pPr>
                  <a:r>
                    <a:rPr sz="900" b="1" spc="-4">
                      <a:solidFill>
                        <a:srgbClr val="404040"/>
                      </a:solidFill>
                      <a:latin typeface="Arial"/>
                      <a:cs typeface="Arial"/>
                    </a:rPr>
                    <a:t>Chi</a:t>
                  </a:r>
                  <a:r>
                    <a:rPr sz="900" b="1" spc="-8">
                      <a:solidFill>
                        <a:srgbClr val="404040"/>
                      </a:solidFill>
                      <a:latin typeface="Arial"/>
                      <a:cs typeface="Arial"/>
                    </a:rPr>
                    <a:t> </a:t>
                  </a:r>
                  <a:r>
                    <a:rPr sz="900" b="1" spc="-4" err="1">
                      <a:solidFill>
                        <a:srgbClr val="404040"/>
                      </a:solidFill>
                      <a:latin typeface="Arial"/>
                      <a:cs typeface="Arial"/>
                    </a:rPr>
                    <a:t>phí</a:t>
                  </a:r>
                  <a:r>
                    <a:rPr sz="900" b="1" spc="-15">
                      <a:solidFill>
                        <a:srgbClr val="404040"/>
                      </a:solidFill>
                      <a:latin typeface="Arial"/>
                      <a:cs typeface="Arial"/>
                    </a:rPr>
                    <a:t> </a:t>
                  </a:r>
                  <a:r>
                    <a:rPr sz="900" b="1" spc="-4" err="1">
                      <a:solidFill>
                        <a:srgbClr val="404040"/>
                      </a:solidFill>
                      <a:latin typeface="Arial"/>
                      <a:cs typeface="Arial"/>
                    </a:rPr>
                    <a:t>vận</a:t>
                  </a:r>
                  <a:r>
                    <a:rPr sz="900" b="1" spc="-15">
                      <a:solidFill>
                        <a:srgbClr val="404040"/>
                      </a:solidFill>
                      <a:latin typeface="Arial"/>
                      <a:cs typeface="Arial"/>
                    </a:rPr>
                    <a:t> </a:t>
                  </a:r>
                  <a:r>
                    <a:rPr sz="900" b="1" spc="-4" err="1">
                      <a:solidFill>
                        <a:srgbClr val="404040"/>
                      </a:solidFill>
                      <a:latin typeface="Arial"/>
                      <a:cs typeface="Arial"/>
                    </a:rPr>
                    <a:t>hành</a:t>
                  </a:r>
                  <a:r>
                    <a:rPr sz="900" b="1" spc="-15">
                      <a:solidFill>
                        <a:srgbClr val="404040"/>
                      </a:solidFill>
                      <a:latin typeface="Arial"/>
                      <a:cs typeface="Arial"/>
                    </a:rPr>
                    <a:t> </a:t>
                  </a:r>
                  <a:r>
                    <a:rPr sz="900" b="1">
                      <a:solidFill>
                        <a:srgbClr val="404040"/>
                      </a:solidFill>
                      <a:latin typeface="Arial"/>
                      <a:cs typeface="Arial"/>
                    </a:rPr>
                    <a:t>&amp;</a:t>
                  </a:r>
                  <a:r>
                    <a:rPr sz="900" b="1" spc="-15">
                      <a:solidFill>
                        <a:srgbClr val="404040"/>
                      </a:solidFill>
                      <a:latin typeface="Arial"/>
                      <a:cs typeface="Arial"/>
                    </a:rPr>
                    <a:t> </a:t>
                  </a:r>
                  <a:r>
                    <a:rPr sz="900" b="1" spc="-4" err="1">
                      <a:solidFill>
                        <a:srgbClr val="404040"/>
                      </a:solidFill>
                      <a:latin typeface="Arial"/>
                      <a:cs typeface="Arial"/>
                    </a:rPr>
                    <a:t>bảo</a:t>
                  </a:r>
                  <a:r>
                    <a:rPr sz="900" b="1" spc="-15">
                      <a:solidFill>
                        <a:srgbClr val="404040"/>
                      </a:solidFill>
                      <a:latin typeface="Arial"/>
                      <a:cs typeface="Arial"/>
                    </a:rPr>
                    <a:t> </a:t>
                  </a:r>
                  <a:r>
                    <a:rPr sz="900" b="1" err="1">
                      <a:solidFill>
                        <a:srgbClr val="404040"/>
                      </a:solidFill>
                      <a:latin typeface="Arial"/>
                      <a:cs typeface="Arial"/>
                    </a:rPr>
                    <a:t>trì</a:t>
                  </a:r>
                  <a:r>
                    <a:rPr sz="900" b="1" spc="-15">
                      <a:solidFill>
                        <a:srgbClr val="404040"/>
                      </a:solidFill>
                      <a:latin typeface="Arial"/>
                      <a:cs typeface="Arial"/>
                    </a:rPr>
                    <a:t> </a:t>
                  </a:r>
                  <a:r>
                    <a:rPr sz="900" b="1" spc="-4" err="1">
                      <a:solidFill>
                        <a:srgbClr val="404040"/>
                      </a:solidFill>
                      <a:latin typeface="Arial"/>
                      <a:cs typeface="Arial"/>
                    </a:rPr>
                    <a:t>thấp</a:t>
                  </a:r>
                  <a:r>
                    <a:rPr sz="900" b="1" spc="-23">
                      <a:solidFill>
                        <a:srgbClr val="404040"/>
                      </a:solidFill>
                      <a:latin typeface="Arial"/>
                      <a:cs typeface="Arial"/>
                    </a:rPr>
                    <a:t> </a:t>
                  </a:r>
                  <a:r>
                    <a:rPr sz="900" b="1" spc="-4" err="1">
                      <a:solidFill>
                        <a:srgbClr val="404040"/>
                      </a:solidFill>
                      <a:latin typeface="Arial"/>
                      <a:cs typeface="Arial"/>
                    </a:rPr>
                    <a:t>nhất</a:t>
                  </a:r>
                  <a:r>
                    <a:rPr sz="900" b="1" spc="-4">
                      <a:solidFill>
                        <a:srgbClr val="404040"/>
                      </a:solidFill>
                      <a:latin typeface="Arial"/>
                      <a:cs typeface="Arial"/>
                    </a:rPr>
                    <a:t>.</a:t>
                  </a:r>
                  <a:endParaRPr sz="900">
                    <a:latin typeface="Arial"/>
                    <a:cs typeface="Arial"/>
                  </a:endParaRPr>
                </a:p>
              </p:txBody>
            </p:sp>
          </p:grpSp>
          <p:grpSp>
            <p:nvGrpSpPr>
              <p:cNvPr id="59" name="Group 58">
                <a:extLst>
                  <a:ext uri="{FF2B5EF4-FFF2-40B4-BE49-F238E27FC236}">
                    <a16:creationId xmlns:a16="http://schemas.microsoft.com/office/drawing/2014/main" id="{A0DA22F1-E93F-B240-15D2-82491B98BBFA}"/>
                  </a:ext>
                </a:extLst>
              </p:cNvPr>
              <p:cNvGrpSpPr/>
              <p:nvPr/>
            </p:nvGrpSpPr>
            <p:grpSpPr>
              <a:xfrm>
                <a:off x="2642759" y="5901260"/>
                <a:ext cx="3861911" cy="523399"/>
                <a:chOff x="2642759" y="5901260"/>
                <a:chExt cx="3861911" cy="523399"/>
              </a:xfrm>
            </p:grpSpPr>
            <p:grpSp>
              <p:nvGrpSpPr>
                <p:cNvPr id="47" name="object 47"/>
                <p:cNvGrpSpPr/>
                <p:nvPr/>
              </p:nvGrpSpPr>
              <p:grpSpPr>
                <a:xfrm>
                  <a:off x="2642759" y="5901260"/>
                  <a:ext cx="3861911" cy="523399"/>
                  <a:chOff x="3523678" y="3836096"/>
                  <a:chExt cx="5149215" cy="697865"/>
                </a:xfrm>
              </p:grpSpPr>
              <p:sp>
                <p:nvSpPr>
                  <p:cNvPr id="48" name="object 48"/>
                  <p:cNvSpPr/>
                  <p:nvPr/>
                </p:nvSpPr>
                <p:spPr>
                  <a:xfrm>
                    <a:off x="3537965" y="3850383"/>
                    <a:ext cx="5120640" cy="669290"/>
                  </a:xfrm>
                  <a:custGeom>
                    <a:avLst/>
                    <a:gdLst/>
                    <a:ahLst/>
                    <a:cxnLst/>
                    <a:rect l="l" t="t" r="r" b="b"/>
                    <a:pathLst>
                      <a:path w="5120640" h="669289">
                        <a:moveTo>
                          <a:pt x="5043665" y="0"/>
                        </a:moveTo>
                        <a:lnTo>
                          <a:pt x="76974" y="0"/>
                        </a:lnTo>
                        <a:lnTo>
                          <a:pt x="47014" y="6049"/>
                        </a:lnTo>
                        <a:lnTo>
                          <a:pt x="22547" y="22547"/>
                        </a:lnTo>
                        <a:lnTo>
                          <a:pt x="6049" y="47014"/>
                        </a:lnTo>
                        <a:lnTo>
                          <a:pt x="0" y="76974"/>
                        </a:lnTo>
                        <a:lnTo>
                          <a:pt x="0" y="592061"/>
                        </a:lnTo>
                        <a:lnTo>
                          <a:pt x="6049" y="622026"/>
                        </a:lnTo>
                        <a:lnTo>
                          <a:pt x="22547" y="646493"/>
                        </a:lnTo>
                        <a:lnTo>
                          <a:pt x="47014" y="662988"/>
                        </a:lnTo>
                        <a:lnTo>
                          <a:pt x="76974" y="669035"/>
                        </a:lnTo>
                        <a:lnTo>
                          <a:pt x="5043665" y="669035"/>
                        </a:lnTo>
                        <a:lnTo>
                          <a:pt x="5073625" y="662988"/>
                        </a:lnTo>
                        <a:lnTo>
                          <a:pt x="5098092" y="646493"/>
                        </a:lnTo>
                        <a:lnTo>
                          <a:pt x="5114590" y="622026"/>
                        </a:lnTo>
                        <a:lnTo>
                          <a:pt x="5120640" y="592061"/>
                        </a:lnTo>
                        <a:lnTo>
                          <a:pt x="5120640" y="76974"/>
                        </a:lnTo>
                        <a:lnTo>
                          <a:pt x="5114590" y="47014"/>
                        </a:lnTo>
                        <a:lnTo>
                          <a:pt x="5098092" y="22547"/>
                        </a:lnTo>
                        <a:lnTo>
                          <a:pt x="5073625" y="6049"/>
                        </a:lnTo>
                        <a:lnTo>
                          <a:pt x="5043665" y="0"/>
                        </a:lnTo>
                        <a:close/>
                      </a:path>
                    </a:pathLst>
                  </a:custGeom>
                  <a:solidFill>
                    <a:srgbClr val="D6F5C0"/>
                  </a:solidFill>
                </p:spPr>
                <p:txBody>
                  <a:bodyPr wrap="square" lIns="0" tIns="0" rIns="0" bIns="0" rtlCol="0"/>
                  <a:lstStyle/>
                  <a:p>
                    <a:endParaRPr sz="1350"/>
                  </a:p>
                </p:txBody>
              </p:sp>
              <p:sp>
                <p:nvSpPr>
                  <p:cNvPr id="49" name="object 49"/>
                  <p:cNvSpPr/>
                  <p:nvPr/>
                </p:nvSpPr>
                <p:spPr>
                  <a:xfrm>
                    <a:off x="3537965" y="3850383"/>
                    <a:ext cx="5120640" cy="669290"/>
                  </a:xfrm>
                  <a:custGeom>
                    <a:avLst/>
                    <a:gdLst/>
                    <a:ahLst/>
                    <a:cxnLst/>
                    <a:rect l="l" t="t" r="r" b="b"/>
                    <a:pathLst>
                      <a:path w="5120640" h="669289">
                        <a:moveTo>
                          <a:pt x="0" y="76974"/>
                        </a:moveTo>
                        <a:lnTo>
                          <a:pt x="6049" y="47014"/>
                        </a:lnTo>
                        <a:lnTo>
                          <a:pt x="22547" y="22547"/>
                        </a:lnTo>
                        <a:lnTo>
                          <a:pt x="47014" y="6049"/>
                        </a:lnTo>
                        <a:lnTo>
                          <a:pt x="76974" y="0"/>
                        </a:lnTo>
                        <a:lnTo>
                          <a:pt x="5043665" y="0"/>
                        </a:lnTo>
                        <a:lnTo>
                          <a:pt x="5073625" y="6049"/>
                        </a:lnTo>
                        <a:lnTo>
                          <a:pt x="5098092" y="22547"/>
                        </a:lnTo>
                        <a:lnTo>
                          <a:pt x="5114590" y="47014"/>
                        </a:lnTo>
                        <a:lnTo>
                          <a:pt x="5120640" y="76974"/>
                        </a:lnTo>
                        <a:lnTo>
                          <a:pt x="5120640" y="592061"/>
                        </a:lnTo>
                        <a:lnTo>
                          <a:pt x="5114590" y="622026"/>
                        </a:lnTo>
                        <a:lnTo>
                          <a:pt x="5098092" y="646493"/>
                        </a:lnTo>
                        <a:lnTo>
                          <a:pt x="5073625" y="662988"/>
                        </a:lnTo>
                        <a:lnTo>
                          <a:pt x="5043665" y="669035"/>
                        </a:lnTo>
                        <a:lnTo>
                          <a:pt x="76974" y="669035"/>
                        </a:lnTo>
                        <a:lnTo>
                          <a:pt x="47014" y="662988"/>
                        </a:lnTo>
                        <a:lnTo>
                          <a:pt x="22547" y="646493"/>
                        </a:lnTo>
                        <a:lnTo>
                          <a:pt x="6049" y="622026"/>
                        </a:lnTo>
                        <a:lnTo>
                          <a:pt x="0" y="592061"/>
                        </a:lnTo>
                        <a:lnTo>
                          <a:pt x="0" y="76974"/>
                        </a:lnTo>
                        <a:close/>
                      </a:path>
                    </a:pathLst>
                  </a:custGeom>
                  <a:ln w="28575">
                    <a:solidFill>
                      <a:srgbClr val="7E7E7E"/>
                    </a:solidFill>
                  </a:ln>
                </p:spPr>
                <p:txBody>
                  <a:bodyPr wrap="square" lIns="0" tIns="0" rIns="0" bIns="0" rtlCol="0"/>
                  <a:lstStyle/>
                  <a:p>
                    <a:endParaRPr sz="1350"/>
                  </a:p>
                </p:txBody>
              </p:sp>
            </p:grpSp>
            <p:sp>
              <p:nvSpPr>
                <p:cNvPr id="50" name="object 50"/>
                <p:cNvSpPr txBox="1"/>
                <p:nvPr/>
              </p:nvSpPr>
              <p:spPr>
                <a:xfrm>
                  <a:off x="2974009" y="5988387"/>
                  <a:ext cx="3198971" cy="332783"/>
                </a:xfrm>
                <a:prstGeom prst="rect">
                  <a:avLst/>
                </a:prstGeom>
              </p:spPr>
              <p:txBody>
                <a:bodyPr vert="horz" wrap="square" lIns="0" tIns="9525" rIns="0" bIns="0" rtlCol="0">
                  <a:spAutoFit/>
                </a:bodyPr>
                <a:lstStyle/>
                <a:p>
                  <a:pPr marL="977265" marR="3810" indent="-968216">
                    <a:spcBef>
                      <a:spcPts val="75"/>
                    </a:spcBef>
                  </a:pPr>
                  <a:r>
                    <a:rPr sz="1050" b="1">
                      <a:solidFill>
                        <a:srgbClr val="404040"/>
                      </a:solidFill>
                      <a:latin typeface="Arial"/>
                      <a:cs typeface="Arial"/>
                    </a:rPr>
                    <a:t>Giá</a:t>
                  </a:r>
                  <a:r>
                    <a:rPr sz="1050" b="1" spc="-15">
                      <a:solidFill>
                        <a:srgbClr val="404040"/>
                      </a:solidFill>
                      <a:latin typeface="Arial"/>
                      <a:cs typeface="Arial"/>
                    </a:rPr>
                    <a:t> </a:t>
                  </a:r>
                  <a:r>
                    <a:rPr sz="1050" b="1" spc="-4">
                      <a:solidFill>
                        <a:srgbClr val="404040"/>
                      </a:solidFill>
                      <a:latin typeface="Arial"/>
                      <a:cs typeface="Arial"/>
                    </a:rPr>
                    <a:t>xe</a:t>
                  </a:r>
                  <a:r>
                    <a:rPr sz="1050" b="1" spc="-15">
                      <a:solidFill>
                        <a:srgbClr val="404040"/>
                      </a:solidFill>
                      <a:latin typeface="Arial"/>
                      <a:cs typeface="Arial"/>
                    </a:rPr>
                    <a:t> </a:t>
                  </a:r>
                  <a:r>
                    <a:rPr sz="1050" b="1" spc="-4">
                      <a:solidFill>
                        <a:srgbClr val="404040"/>
                      </a:solidFill>
                      <a:latin typeface="Arial"/>
                      <a:cs typeface="Arial"/>
                    </a:rPr>
                    <a:t>được</a:t>
                  </a:r>
                  <a:r>
                    <a:rPr sz="1050" b="1" spc="-8">
                      <a:solidFill>
                        <a:srgbClr val="404040"/>
                      </a:solidFill>
                      <a:latin typeface="Arial"/>
                      <a:cs typeface="Arial"/>
                    </a:rPr>
                    <a:t> </a:t>
                  </a:r>
                  <a:r>
                    <a:rPr sz="1050" b="1" spc="-4">
                      <a:solidFill>
                        <a:srgbClr val="404040"/>
                      </a:solidFill>
                      <a:latin typeface="Arial"/>
                      <a:cs typeface="Arial"/>
                    </a:rPr>
                    <a:t>nhiều</a:t>
                  </a:r>
                  <a:r>
                    <a:rPr sz="1050" b="1" spc="-23">
                      <a:solidFill>
                        <a:srgbClr val="404040"/>
                      </a:solidFill>
                      <a:latin typeface="Arial"/>
                      <a:cs typeface="Arial"/>
                    </a:rPr>
                    <a:t> </a:t>
                  </a:r>
                  <a:r>
                    <a:rPr sz="1050" b="1">
                      <a:solidFill>
                        <a:srgbClr val="404040"/>
                      </a:solidFill>
                      <a:latin typeface="Arial"/>
                      <a:cs typeface="Arial"/>
                    </a:rPr>
                    <a:t>ưu</a:t>
                  </a:r>
                  <a:r>
                    <a:rPr sz="1050" b="1" spc="-8">
                      <a:solidFill>
                        <a:srgbClr val="404040"/>
                      </a:solidFill>
                      <a:latin typeface="Arial"/>
                      <a:cs typeface="Arial"/>
                    </a:rPr>
                    <a:t> </a:t>
                  </a:r>
                  <a:r>
                    <a:rPr sz="1050" b="1" spc="-4">
                      <a:solidFill>
                        <a:srgbClr val="404040"/>
                      </a:solidFill>
                      <a:latin typeface="Arial"/>
                      <a:cs typeface="Arial"/>
                    </a:rPr>
                    <a:t>đãi</a:t>
                  </a:r>
                  <a:r>
                    <a:rPr sz="1050" b="1" spc="-11">
                      <a:solidFill>
                        <a:srgbClr val="404040"/>
                      </a:solidFill>
                      <a:latin typeface="Arial"/>
                      <a:cs typeface="Arial"/>
                    </a:rPr>
                    <a:t> </a:t>
                  </a:r>
                  <a:r>
                    <a:rPr sz="1050" b="1">
                      <a:solidFill>
                        <a:srgbClr val="404040"/>
                      </a:solidFill>
                      <a:latin typeface="Arial"/>
                      <a:cs typeface="Arial"/>
                    </a:rPr>
                    <a:t>từ</a:t>
                  </a:r>
                  <a:r>
                    <a:rPr sz="1050" b="1" spc="-8">
                      <a:solidFill>
                        <a:srgbClr val="404040"/>
                      </a:solidFill>
                      <a:latin typeface="Arial"/>
                      <a:cs typeface="Arial"/>
                    </a:rPr>
                    <a:t> </a:t>
                  </a:r>
                  <a:r>
                    <a:rPr sz="1050" b="1" spc="-4">
                      <a:solidFill>
                        <a:srgbClr val="404040"/>
                      </a:solidFill>
                      <a:latin typeface="Arial"/>
                      <a:cs typeface="Arial"/>
                    </a:rPr>
                    <a:t>chính</a:t>
                  </a:r>
                  <a:r>
                    <a:rPr sz="1050" b="1" spc="-19">
                      <a:solidFill>
                        <a:srgbClr val="404040"/>
                      </a:solidFill>
                      <a:latin typeface="Arial"/>
                      <a:cs typeface="Arial"/>
                    </a:rPr>
                    <a:t> </a:t>
                  </a:r>
                  <a:r>
                    <a:rPr sz="1050" b="1" spc="-4">
                      <a:solidFill>
                        <a:srgbClr val="404040"/>
                      </a:solidFill>
                      <a:latin typeface="Arial"/>
                      <a:cs typeface="Arial"/>
                    </a:rPr>
                    <a:t>sách</a:t>
                  </a:r>
                  <a:r>
                    <a:rPr sz="1050" b="1" spc="-19">
                      <a:solidFill>
                        <a:srgbClr val="404040"/>
                      </a:solidFill>
                      <a:latin typeface="Arial"/>
                      <a:cs typeface="Arial"/>
                    </a:rPr>
                    <a:t> </a:t>
                  </a:r>
                  <a:r>
                    <a:rPr sz="1050" b="1" spc="-4">
                      <a:solidFill>
                        <a:srgbClr val="404040"/>
                      </a:solidFill>
                      <a:latin typeface="Arial"/>
                      <a:cs typeface="Arial"/>
                    </a:rPr>
                    <a:t>nhà</a:t>
                  </a:r>
                  <a:r>
                    <a:rPr sz="1050" b="1" spc="-15">
                      <a:solidFill>
                        <a:srgbClr val="404040"/>
                      </a:solidFill>
                      <a:latin typeface="Arial"/>
                      <a:cs typeface="Arial"/>
                    </a:rPr>
                    <a:t> </a:t>
                  </a:r>
                  <a:r>
                    <a:rPr sz="1050" b="1" spc="-4">
                      <a:solidFill>
                        <a:srgbClr val="404040"/>
                      </a:solidFill>
                      <a:latin typeface="Arial"/>
                      <a:cs typeface="Arial"/>
                    </a:rPr>
                    <a:t>nước </a:t>
                  </a:r>
                  <a:r>
                    <a:rPr sz="1050" b="1" spc="-278">
                      <a:solidFill>
                        <a:srgbClr val="404040"/>
                      </a:solidFill>
                      <a:latin typeface="Arial"/>
                      <a:cs typeface="Arial"/>
                    </a:rPr>
                    <a:t> </a:t>
                  </a:r>
                  <a:r>
                    <a:rPr sz="1050" b="1" spc="-4">
                      <a:solidFill>
                        <a:srgbClr val="404040"/>
                      </a:solidFill>
                      <a:latin typeface="Arial"/>
                      <a:cs typeface="Arial"/>
                    </a:rPr>
                    <a:t>thuế</a:t>
                  </a:r>
                  <a:r>
                    <a:rPr sz="1050" b="1" spc="-19">
                      <a:solidFill>
                        <a:srgbClr val="404040"/>
                      </a:solidFill>
                      <a:latin typeface="Arial"/>
                      <a:cs typeface="Arial"/>
                    </a:rPr>
                    <a:t> </a:t>
                  </a:r>
                  <a:r>
                    <a:rPr sz="1050" b="1" spc="-4">
                      <a:solidFill>
                        <a:srgbClr val="404040"/>
                      </a:solidFill>
                      <a:latin typeface="Arial"/>
                      <a:cs typeface="Arial"/>
                    </a:rPr>
                    <a:t>nhập</a:t>
                  </a:r>
                  <a:r>
                    <a:rPr sz="1050" b="1" spc="-19">
                      <a:solidFill>
                        <a:srgbClr val="404040"/>
                      </a:solidFill>
                      <a:latin typeface="Arial"/>
                      <a:cs typeface="Arial"/>
                    </a:rPr>
                    <a:t> </a:t>
                  </a:r>
                  <a:r>
                    <a:rPr sz="1050" b="1" spc="-4">
                      <a:solidFill>
                        <a:srgbClr val="404040"/>
                      </a:solidFill>
                      <a:latin typeface="Arial"/>
                      <a:cs typeface="Arial"/>
                    </a:rPr>
                    <a:t>khẩu</a:t>
                  </a:r>
                  <a:r>
                    <a:rPr sz="1050" b="1" spc="-15">
                      <a:solidFill>
                        <a:srgbClr val="404040"/>
                      </a:solidFill>
                      <a:latin typeface="Arial"/>
                      <a:cs typeface="Arial"/>
                    </a:rPr>
                    <a:t> </a:t>
                  </a:r>
                  <a:r>
                    <a:rPr sz="1050" b="1" spc="-34">
                      <a:solidFill>
                        <a:srgbClr val="404040"/>
                      </a:solidFill>
                      <a:latin typeface="Arial"/>
                      <a:cs typeface="Arial"/>
                    </a:rPr>
                    <a:t>0%.</a:t>
                  </a:r>
                  <a:endParaRPr sz="1050">
                    <a:latin typeface="Arial"/>
                    <a:cs typeface="Arial"/>
                  </a:endParaRPr>
                </a:p>
              </p:txBody>
            </p:sp>
          </p:grpSp>
        </p:grpSp>
      </p:grpSp>
      <p:grpSp>
        <p:nvGrpSpPr>
          <p:cNvPr id="4" name="Group 3">
            <a:extLst>
              <a:ext uri="{FF2B5EF4-FFF2-40B4-BE49-F238E27FC236}">
                <a16:creationId xmlns:a16="http://schemas.microsoft.com/office/drawing/2014/main" id="{581A79ED-54EA-F6FE-0888-8A13C5DC9B01}"/>
              </a:ext>
            </a:extLst>
          </p:cNvPr>
          <p:cNvGrpSpPr/>
          <p:nvPr/>
        </p:nvGrpSpPr>
        <p:grpSpPr>
          <a:xfrm>
            <a:off x="52263" y="6515901"/>
            <a:ext cx="1248536" cy="2587943"/>
            <a:chOff x="28576" y="3696271"/>
            <a:chExt cx="1248536" cy="2587943"/>
          </a:xfrm>
        </p:grpSpPr>
        <p:sp>
          <p:nvSpPr>
            <p:cNvPr id="5" name="object 5"/>
            <p:cNvSpPr/>
            <p:nvPr/>
          </p:nvSpPr>
          <p:spPr>
            <a:xfrm>
              <a:off x="570357" y="3696271"/>
              <a:ext cx="706755" cy="2587943"/>
            </a:xfrm>
            <a:custGeom>
              <a:avLst/>
              <a:gdLst/>
              <a:ahLst/>
              <a:cxnLst/>
              <a:rect l="l" t="t" r="r" b="b"/>
              <a:pathLst>
                <a:path w="942339" h="3450590">
                  <a:moveTo>
                    <a:pt x="914400" y="3266287"/>
                  </a:moveTo>
                  <a:lnTo>
                    <a:pt x="705650" y="3065399"/>
                  </a:lnTo>
                  <a:lnTo>
                    <a:pt x="705650" y="3207347"/>
                  </a:lnTo>
                  <a:lnTo>
                    <a:pt x="258737" y="3197720"/>
                  </a:lnTo>
                  <a:lnTo>
                    <a:pt x="214579" y="3195091"/>
                  </a:lnTo>
                  <a:lnTo>
                    <a:pt x="151752" y="3161169"/>
                  </a:lnTo>
                  <a:lnTo>
                    <a:pt x="133845" y="3115576"/>
                  </a:lnTo>
                  <a:lnTo>
                    <a:pt x="125450" y="3041332"/>
                  </a:lnTo>
                  <a:lnTo>
                    <a:pt x="115646" y="2194458"/>
                  </a:lnTo>
                  <a:lnTo>
                    <a:pt x="102552" y="2137968"/>
                  </a:lnTo>
                  <a:lnTo>
                    <a:pt x="85432" y="2098738"/>
                  </a:lnTo>
                  <a:lnTo>
                    <a:pt x="66014" y="2077224"/>
                  </a:lnTo>
                  <a:lnTo>
                    <a:pt x="46024" y="2073897"/>
                  </a:lnTo>
                  <a:lnTo>
                    <a:pt x="27203" y="2089213"/>
                  </a:lnTo>
                  <a:lnTo>
                    <a:pt x="11290" y="2123630"/>
                  </a:lnTo>
                  <a:lnTo>
                    <a:pt x="0" y="2177618"/>
                  </a:lnTo>
                  <a:lnTo>
                    <a:pt x="0" y="3091865"/>
                  </a:lnTo>
                  <a:lnTo>
                    <a:pt x="2755" y="3145193"/>
                  </a:lnTo>
                  <a:lnTo>
                    <a:pt x="10071" y="3191446"/>
                  </a:lnTo>
                  <a:lnTo>
                    <a:pt x="22428" y="3230867"/>
                  </a:lnTo>
                  <a:lnTo>
                    <a:pt x="64160" y="3290176"/>
                  </a:lnTo>
                  <a:lnTo>
                    <a:pt x="131838" y="3325012"/>
                  </a:lnTo>
                  <a:lnTo>
                    <a:pt x="176618" y="3333839"/>
                  </a:lnTo>
                  <a:lnTo>
                    <a:pt x="229336" y="3337268"/>
                  </a:lnTo>
                  <a:lnTo>
                    <a:pt x="331495" y="3337306"/>
                  </a:lnTo>
                  <a:lnTo>
                    <a:pt x="414566" y="3337572"/>
                  </a:lnTo>
                  <a:lnTo>
                    <a:pt x="699770" y="3339668"/>
                  </a:lnTo>
                  <a:lnTo>
                    <a:pt x="697801" y="3450348"/>
                  </a:lnTo>
                  <a:lnTo>
                    <a:pt x="914400" y="3266287"/>
                  </a:lnTo>
                  <a:close/>
                </a:path>
                <a:path w="942339" h="3450590">
                  <a:moveTo>
                    <a:pt x="941832" y="237312"/>
                  </a:moveTo>
                  <a:lnTo>
                    <a:pt x="718731" y="0"/>
                  </a:lnTo>
                  <a:lnTo>
                    <a:pt x="720750" y="142697"/>
                  </a:lnTo>
                  <a:lnTo>
                    <a:pt x="426999" y="145427"/>
                  </a:lnTo>
                  <a:lnTo>
                    <a:pt x="341439" y="145757"/>
                  </a:lnTo>
                  <a:lnTo>
                    <a:pt x="236207" y="145808"/>
                  </a:lnTo>
                  <a:lnTo>
                    <a:pt x="186969" y="149479"/>
                  </a:lnTo>
                  <a:lnTo>
                    <a:pt x="144386" y="158762"/>
                  </a:lnTo>
                  <a:lnTo>
                    <a:pt x="108102" y="173901"/>
                  </a:lnTo>
                  <a:lnTo>
                    <a:pt x="52997" y="222592"/>
                  </a:lnTo>
                  <a:lnTo>
                    <a:pt x="33426" y="256590"/>
                  </a:lnTo>
                  <a:lnTo>
                    <a:pt x="18707" y="297345"/>
                  </a:lnTo>
                  <a:lnTo>
                    <a:pt x="8470" y="345046"/>
                  </a:lnTo>
                  <a:lnTo>
                    <a:pt x="2362" y="399935"/>
                  </a:lnTo>
                  <a:lnTo>
                    <a:pt x="0" y="462229"/>
                  </a:lnTo>
                  <a:lnTo>
                    <a:pt x="0" y="1641043"/>
                  </a:lnTo>
                  <a:lnTo>
                    <a:pt x="8572" y="1697393"/>
                  </a:lnTo>
                  <a:lnTo>
                    <a:pt x="20256" y="1738388"/>
                  </a:lnTo>
                  <a:lnTo>
                    <a:pt x="34239" y="1764322"/>
                  </a:lnTo>
                  <a:lnTo>
                    <a:pt x="49669" y="1775485"/>
                  </a:lnTo>
                  <a:lnTo>
                    <a:pt x="65697" y="1772132"/>
                  </a:lnTo>
                  <a:lnTo>
                    <a:pt x="96227" y="1723047"/>
                  </a:lnTo>
                  <a:lnTo>
                    <a:pt x="109042" y="1677885"/>
                  </a:lnTo>
                  <a:lnTo>
                    <a:pt x="119113" y="1619326"/>
                  </a:lnTo>
                  <a:lnTo>
                    <a:pt x="129209" y="527367"/>
                  </a:lnTo>
                  <a:lnTo>
                    <a:pt x="135737" y="444792"/>
                  </a:lnTo>
                  <a:lnTo>
                    <a:pt x="149098" y="388924"/>
                  </a:lnTo>
                  <a:lnTo>
                    <a:pt x="169075" y="354418"/>
                  </a:lnTo>
                  <a:lnTo>
                    <a:pt x="228003" y="328168"/>
                  </a:lnTo>
                  <a:lnTo>
                    <a:pt x="266496" y="325729"/>
                  </a:lnTo>
                  <a:lnTo>
                    <a:pt x="726808" y="313321"/>
                  </a:lnTo>
                  <a:lnTo>
                    <a:pt x="726808" y="496341"/>
                  </a:lnTo>
                  <a:lnTo>
                    <a:pt x="941832" y="237312"/>
                  </a:lnTo>
                  <a:close/>
                </a:path>
              </a:pathLst>
            </a:custGeom>
            <a:solidFill>
              <a:srgbClr val="A6A6A6"/>
            </a:solidFill>
          </p:spPr>
          <p:txBody>
            <a:bodyPr wrap="square" lIns="0" tIns="0" rIns="0" bIns="0" rtlCol="0"/>
            <a:lstStyle/>
            <a:p>
              <a:endParaRPr sz="1350"/>
            </a:p>
          </p:txBody>
        </p:sp>
        <p:pic>
          <p:nvPicPr>
            <p:cNvPr id="51" name="object 51"/>
            <p:cNvPicPr/>
            <p:nvPr/>
          </p:nvPicPr>
          <p:blipFill>
            <a:blip r:embed="rId9" cstate="print"/>
            <a:stretch>
              <a:fillRect/>
            </a:stretch>
          </p:blipFill>
          <p:spPr>
            <a:xfrm>
              <a:off x="28576" y="4507811"/>
              <a:ext cx="1147571" cy="955538"/>
            </a:xfrm>
            <a:prstGeom prst="rect">
              <a:avLst/>
            </a:prstGeom>
          </p:spPr>
        </p:pic>
      </p:grpSp>
      <p:sp>
        <p:nvSpPr>
          <p:cNvPr id="62" name="Text Placeholder 1">
            <a:extLst>
              <a:ext uri="{FF2B5EF4-FFF2-40B4-BE49-F238E27FC236}">
                <a16:creationId xmlns:a16="http://schemas.microsoft.com/office/drawing/2014/main" id="{00D76746-10BA-27C0-6616-D93E4C47FFC3}"/>
              </a:ext>
            </a:extLst>
          </p:cNvPr>
          <p:cNvSpPr txBox="1">
            <a:spLocks/>
          </p:cNvSpPr>
          <p:nvPr/>
        </p:nvSpPr>
        <p:spPr>
          <a:xfrm>
            <a:off x="76200" y="5548780"/>
            <a:ext cx="6248400" cy="369332"/>
          </a:xfrm>
          <a:prstGeom prst="rect">
            <a:avLst/>
          </a:prstGeom>
        </p:spPr>
        <p:txBody>
          <a:bodyPr/>
          <a:lstStyle>
            <a:lvl1pPr marL="0">
              <a:defRPr>
                <a:latin typeface="+mn-lt"/>
                <a:ea typeface="+mn-ea"/>
                <a:cs typeface="+mn-cs"/>
              </a:defRPr>
            </a:lvl1pPr>
            <a:lvl2pPr marL="342900">
              <a:defRPr>
                <a:latin typeface="+mn-lt"/>
                <a:ea typeface="+mn-ea"/>
                <a:cs typeface="+mn-cs"/>
              </a:defRPr>
            </a:lvl2pPr>
            <a:lvl3pPr marL="685800">
              <a:defRPr>
                <a:latin typeface="+mn-lt"/>
                <a:ea typeface="+mn-ea"/>
                <a:cs typeface="+mn-cs"/>
              </a:defRPr>
            </a:lvl3pPr>
            <a:lvl4pPr marL="1028700">
              <a:defRPr>
                <a:latin typeface="+mn-lt"/>
                <a:ea typeface="+mn-ea"/>
                <a:cs typeface="+mn-cs"/>
              </a:defRPr>
            </a:lvl4pPr>
            <a:lvl5pPr marL="1371600">
              <a:defRPr>
                <a:latin typeface="+mn-lt"/>
                <a:ea typeface="+mn-ea"/>
                <a:cs typeface="+mn-cs"/>
              </a:defRPr>
            </a:lvl5pPr>
            <a:lvl6pPr marL="1714500">
              <a:defRPr>
                <a:latin typeface="+mn-lt"/>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a:lstStyle>
          <a:p>
            <a:r>
              <a:rPr lang="en-US" b="1" kern="0">
                <a:solidFill>
                  <a:schemeClr val="tx1">
                    <a:lumMod val="75000"/>
                    <a:lumOff val="25000"/>
                  </a:schemeClr>
                </a:solidFill>
                <a:latin typeface="Myriad Pro SemiExt" panose="020B0505030403020204" pitchFamily="34" charset="0"/>
              </a:rPr>
              <a:t>III. CÁC ƯU ĐIỂM CỦA XE UD TRUCKS</a:t>
            </a:r>
            <a:endParaRPr lang="vi-VN" b="1" kern="0">
              <a:solidFill>
                <a:sysClr val="windowText" lastClr="000000"/>
              </a:solidFill>
            </a:endParaRPr>
          </a:p>
        </p:txBody>
      </p:sp>
    </p:spTree>
    <p:extLst>
      <p:ext uri="{BB962C8B-B14F-4D97-AF65-F5344CB8AC3E}">
        <p14:creationId xmlns:p14="http://schemas.microsoft.com/office/powerpoint/2010/main" val="3950922981"/>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D990A8-8F35-702E-CE8F-06945BE31452}"/>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C12EC41D-BF22-54DB-1F28-3E4D88F837F0}"/>
              </a:ext>
            </a:extLst>
          </p:cNvPr>
          <p:cNvSpPr>
            <a:spLocks noGrp="1"/>
          </p:cNvSpPr>
          <p:nvPr>
            <p:ph type="body" sz="quarter" idx="10"/>
          </p:nvPr>
        </p:nvSpPr>
        <p:spPr>
          <a:xfrm>
            <a:off x="228600" y="164067"/>
            <a:ext cx="6553200" cy="369332"/>
          </a:xfrm>
        </p:spPr>
        <p:txBody>
          <a:bodyPr/>
          <a:lstStyle/>
          <a:p>
            <a:r>
              <a:rPr lang="en-US">
                <a:solidFill>
                  <a:schemeClr val="tx1">
                    <a:lumMod val="75000"/>
                    <a:lumOff val="25000"/>
                  </a:schemeClr>
                </a:solidFill>
                <a:latin typeface="Myriad Pro SemiExt" panose="020B0505030403020204" pitchFamily="34" charset="0"/>
              </a:rPr>
              <a:t>IV. TIỀM NĂNG VÀ ĐỊNH HƯỚNG TƯƠNG LAI</a:t>
            </a:r>
          </a:p>
        </p:txBody>
      </p:sp>
      <p:sp>
        <p:nvSpPr>
          <p:cNvPr id="2" name="TextBox 1">
            <a:extLst>
              <a:ext uri="{FF2B5EF4-FFF2-40B4-BE49-F238E27FC236}">
                <a16:creationId xmlns:a16="http://schemas.microsoft.com/office/drawing/2014/main" id="{E0297C8C-6B9B-651C-7535-332E649372FD}"/>
              </a:ext>
            </a:extLst>
          </p:cNvPr>
          <p:cNvSpPr txBox="1"/>
          <p:nvPr/>
        </p:nvSpPr>
        <p:spPr>
          <a:xfrm>
            <a:off x="381000" y="685800"/>
            <a:ext cx="6096000" cy="3970318"/>
          </a:xfrm>
          <a:prstGeom prst="rect">
            <a:avLst/>
          </a:prstGeom>
          <a:noFill/>
        </p:spPr>
        <p:txBody>
          <a:bodyPr wrap="square" rtlCol="0">
            <a:spAutoFit/>
          </a:bodyPr>
          <a:lstStyle/>
          <a:p>
            <a:r>
              <a:rPr lang="en-US" sz="2800"/>
              <a:t>UD Trucks Việt Nam đã xây dựng chuỗi sản phẩm đầy đủ, đáp ứng tất cả mục đích vận chuyển hàng hóa phổ thông và chuyên dụng. Từ những nền tảng này chúng tôi sẽ kết hợp cùng hệ thống đại lý trên cả nước cùng nhau đồng hành xây dựng các giải pháp kinh doanh mang lại hiệu quả cho nhà đầu tư và hệ thống đại lý cùng nhau phát triển bền vững. </a:t>
            </a:r>
          </a:p>
        </p:txBody>
      </p:sp>
      <p:sp>
        <p:nvSpPr>
          <p:cNvPr id="3" name="Text Placeholder 6">
            <a:extLst>
              <a:ext uri="{FF2B5EF4-FFF2-40B4-BE49-F238E27FC236}">
                <a16:creationId xmlns:a16="http://schemas.microsoft.com/office/drawing/2014/main" id="{BE08FB8B-79D5-11DB-E328-1ED481B72E7E}"/>
              </a:ext>
            </a:extLst>
          </p:cNvPr>
          <p:cNvSpPr txBox="1">
            <a:spLocks/>
          </p:cNvSpPr>
          <p:nvPr/>
        </p:nvSpPr>
        <p:spPr>
          <a:xfrm>
            <a:off x="228600" y="4768334"/>
            <a:ext cx="6553200" cy="369332"/>
          </a:xfrm>
          <a:prstGeom prst="rect">
            <a:avLst/>
          </a:prstGeom>
        </p:spPr>
        <p:txBody>
          <a:bodyPr wrap="square" lIns="0" tIns="0" rIns="0" bIns="0">
            <a:spAutoFit/>
          </a:bodyPr>
          <a:lstStyle>
            <a:lvl1pPr marL="0">
              <a:defRPr sz="2400" b="1" i="0">
                <a:solidFill>
                  <a:schemeClr val="tx1"/>
                </a:solidFill>
                <a:latin typeface="Arial"/>
                <a:ea typeface="+mn-ea"/>
                <a:cs typeface="Arial"/>
              </a:defRPr>
            </a:lvl1pPr>
            <a:lvl2pPr marL="342900">
              <a:defRPr>
                <a:latin typeface="+mn-lt"/>
                <a:ea typeface="+mn-ea"/>
                <a:cs typeface="+mn-cs"/>
              </a:defRPr>
            </a:lvl2pPr>
            <a:lvl3pPr marL="685800">
              <a:defRPr>
                <a:latin typeface="+mn-lt"/>
                <a:ea typeface="+mn-ea"/>
                <a:cs typeface="+mn-cs"/>
              </a:defRPr>
            </a:lvl3pPr>
            <a:lvl4pPr marL="1028700">
              <a:defRPr>
                <a:latin typeface="+mn-lt"/>
                <a:ea typeface="+mn-ea"/>
                <a:cs typeface="+mn-cs"/>
              </a:defRPr>
            </a:lvl4pPr>
            <a:lvl5pPr marL="1371600">
              <a:defRPr>
                <a:latin typeface="+mn-lt"/>
                <a:ea typeface="+mn-ea"/>
                <a:cs typeface="+mn-cs"/>
              </a:defRPr>
            </a:lvl5pPr>
            <a:lvl6pPr marL="1714500">
              <a:defRPr>
                <a:latin typeface="+mn-lt"/>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a:lstStyle>
          <a:p>
            <a:r>
              <a:rPr lang="en-US" kern="0">
                <a:solidFill>
                  <a:schemeClr val="tx1">
                    <a:lumMod val="75000"/>
                    <a:lumOff val="25000"/>
                  </a:schemeClr>
                </a:solidFill>
                <a:latin typeface="Myriad Pro SemiExt" panose="020B0505030403020204" pitchFamily="34" charset="0"/>
              </a:rPr>
              <a:t>V. LỜI TRI ÂN</a:t>
            </a:r>
          </a:p>
        </p:txBody>
      </p:sp>
      <p:sp>
        <p:nvSpPr>
          <p:cNvPr id="4" name="TextBox 3">
            <a:extLst>
              <a:ext uri="{FF2B5EF4-FFF2-40B4-BE49-F238E27FC236}">
                <a16:creationId xmlns:a16="http://schemas.microsoft.com/office/drawing/2014/main" id="{75689B3D-0F61-BE9E-C369-AB09A53DB367}"/>
              </a:ext>
            </a:extLst>
          </p:cNvPr>
          <p:cNvSpPr txBox="1"/>
          <p:nvPr/>
        </p:nvSpPr>
        <p:spPr>
          <a:xfrm>
            <a:off x="381000" y="5249882"/>
            <a:ext cx="6019800" cy="2677656"/>
          </a:xfrm>
          <a:prstGeom prst="rect">
            <a:avLst/>
          </a:prstGeom>
          <a:noFill/>
        </p:spPr>
        <p:txBody>
          <a:bodyPr wrap="square" rtlCol="0">
            <a:spAutoFit/>
          </a:bodyPr>
          <a:lstStyle/>
          <a:p>
            <a:r>
              <a:rPr lang="en-US" sz="2800"/>
              <a:t>UD Trucks Nhật Bản và UD Trucks Việt Nam trân trọng cảm ơn quý đối tác đã đồng hành phát triển kinh doanh mang lại lợi ích cho quý đại lý và ngành vận tải Việt Nam.</a:t>
            </a:r>
          </a:p>
          <a:p>
            <a:r>
              <a:rPr lang="en-US" sz="2800"/>
              <a:t>Trân trọng cảm ơn!</a:t>
            </a:r>
            <a:endParaRPr lang="vi-VN" sz="2800"/>
          </a:p>
        </p:txBody>
      </p:sp>
    </p:spTree>
    <p:extLst>
      <p:ext uri="{BB962C8B-B14F-4D97-AF65-F5344CB8AC3E}">
        <p14:creationId xmlns:p14="http://schemas.microsoft.com/office/powerpoint/2010/main" val="1718563939"/>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7977300"/>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76E225-DD34-D4B2-54E9-13D1F2DDFD2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3C1F003-C4E9-3C70-1E3B-5E4316D0E590}"/>
              </a:ext>
            </a:extLst>
          </p:cNvPr>
          <p:cNvSpPr>
            <a:spLocks noGrp="1"/>
          </p:cNvSpPr>
          <p:nvPr>
            <p:ph type="body" sz="quarter" idx="4294967295"/>
          </p:nvPr>
        </p:nvSpPr>
        <p:spPr>
          <a:xfrm>
            <a:off x="304800" y="609600"/>
            <a:ext cx="6248400" cy="369332"/>
          </a:xfrm>
        </p:spPr>
        <p:txBody>
          <a:bodyPr/>
          <a:lstStyle/>
          <a:p>
            <a:pPr algn="ctr"/>
            <a:r>
              <a:rPr lang="en-US" sz="2400">
                <a:solidFill>
                  <a:srgbClr val="005F70"/>
                </a:solidFill>
                <a:latin typeface="Myriad Pro SemiExt" panose="020B0505030403020204" pitchFamily="34" charset="0"/>
                <a:ea typeface="Cambria" panose="02040503050406030204" pitchFamily="18" charset="0"/>
                <a:cs typeface="Arial" panose="020B0604020202020204" pitchFamily="34" charset="0"/>
              </a:rPr>
              <a:t>XE ĐẦU KÉO 6x4 GWE 410 XXSL</a:t>
            </a:r>
            <a:endParaRPr lang="vi-VN" sz="2400">
              <a:solidFill>
                <a:srgbClr val="005F70"/>
              </a:solidFill>
              <a:latin typeface="Myriad Pro SemiExt" panose="020B0505030403020204" pitchFamily="34" charset="0"/>
              <a:ea typeface="Cambria" panose="02040503050406030204" pitchFamily="18" charset="0"/>
              <a:cs typeface="Arial" panose="020B0604020202020204" pitchFamily="34" charset="0"/>
            </a:endParaRPr>
          </a:p>
        </p:txBody>
      </p:sp>
      <p:pic>
        <p:nvPicPr>
          <p:cNvPr id="6" name="Picture 5">
            <a:extLst>
              <a:ext uri="{FF2B5EF4-FFF2-40B4-BE49-F238E27FC236}">
                <a16:creationId xmlns:a16="http://schemas.microsoft.com/office/drawing/2014/main" id="{77AE3A4B-F555-6672-9EFE-2229A95451C1}"/>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304800" y="1130513"/>
            <a:ext cx="6286500" cy="4191000"/>
          </a:xfrm>
          <a:prstGeom prst="rect">
            <a:avLst/>
          </a:prstGeom>
        </p:spPr>
      </p:pic>
      <p:pic>
        <p:nvPicPr>
          <p:cNvPr id="10" name="Picture 9">
            <a:extLst>
              <a:ext uri="{FF2B5EF4-FFF2-40B4-BE49-F238E27FC236}">
                <a16:creationId xmlns:a16="http://schemas.microsoft.com/office/drawing/2014/main" id="{7FDF0404-7BD8-820E-55BC-F208694595B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304800" y="7356902"/>
            <a:ext cx="3023547" cy="2015698"/>
          </a:xfrm>
          <a:prstGeom prst="rect">
            <a:avLst/>
          </a:prstGeom>
        </p:spPr>
      </p:pic>
      <p:pic>
        <p:nvPicPr>
          <p:cNvPr id="4" name="Picture 3">
            <a:extLst>
              <a:ext uri="{FF2B5EF4-FFF2-40B4-BE49-F238E27FC236}">
                <a16:creationId xmlns:a16="http://schemas.microsoft.com/office/drawing/2014/main" id="{2BE7D094-9CC0-94CF-06E7-9F7A9331B59D}"/>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3529653" y="7356902"/>
            <a:ext cx="3023547" cy="2015698"/>
          </a:xfrm>
          <a:prstGeom prst="rect">
            <a:avLst/>
          </a:prstGeom>
        </p:spPr>
      </p:pic>
      <p:sp>
        <p:nvSpPr>
          <p:cNvPr id="5" name="TextBox 4">
            <a:extLst>
              <a:ext uri="{FF2B5EF4-FFF2-40B4-BE49-F238E27FC236}">
                <a16:creationId xmlns:a16="http://schemas.microsoft.com/office/drawing/2014/main" id="{A747982D-384B-4098-2295-3940926A42AB}"/>
              </a:ext>
            </a:extLst>
          </p:cNvPr>
          <p:cNvSpPr txBox="1"/>
          <p:nvPr/>
        </p:nvSpPr>
        <p:spPr>
          <a:xfrm>
            <a:off x="304800" y="5562600"/>
            <a:ext cx="3200401" cy="1526636"/>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600" b="1">
                <a:latin typeface="Myriad Pro SemiExt" panose="020B0505030403020204" pitchFamily="34" charset="0"/>
                <a:cs typeface="Arial" panose="020B0604020202020204" pitchFamily="34" charset="0"/>
              </a:rPr>
              <a:t>Động cơ: 10837</a:t>
            </a:r>
            <a:r>
              <a:rPr lang="en-US" sz="1600" b="1">
                <a:solidFill>
                  <a:srgbClr val="005F70"/>
                </a:solidFill>
                <a:latin typeface="Myriad Pro SemiExt" panose="020B0505030403020204" pitchFamily="34" charset="0"/>
                <a:cs typeface="Arial" panose="020B0604020202020204" pitchFamily="34" charset="0"/>
              </a:rPr>
              <a:t> cc</a:t>
            </a:r>
          </a:p>
          <a:p>
            <a:pPr marL="285750" indent="-285750">
              <a:lnSpc>
                <a:spcPct val="150000"/>
              </a:lnSpc>
              <a:buFont typeface="Arial" panose="020B0604020202020204" pitchFamily="34" charset="0"/>
              <a:buChar char="•"/>
            </a:pPr>
            <a:r>
              <a:rPr lang="en-US" sz="1600" b="1">
                <a:latin typeface="Myriad Pro SemiExt" panose="020B0505030403020204" pitchFamily="34" charset="0"/>
                <a:cs typeface="Arial" panose="020B0604020202020204" pitchFamily="34" charset="0"/>
              </a:rPr>
              <a:t>Công suất: </a:t>
            </a:r>
            <a:r>
              <a:rPr lang="en-US" sz="1600" b="1">
                <a:solidFill>
                  <a:srgbClr val="005F70"/>
                </a:solidFill>
                <a:latin typeface="Myriad Pro SemiExt" panose="020B0505030403020204" pitchFamily="34" charset="0"/>
                <a:cs typeface="Arial" panose="020B0604020202020204" pitchFamily="34" charset="0"/>
              </a:rPr>
              <a:t>410 HP</a:t>
            </a:r>
          </a:p>
          <a:p>
            <a:pPr marL="285750" indent="-285750">
              <a:lnSpc>
                <a:spcPct val="150000"/>
              </a:lnSpc>
              <a:buFont typeface="Arial" panose="020B0604020202020204" pitchFamily="34" charset="0"/>
              <a:buChar char="•"/>
            </a:pPr>
            <a:r>
              <a:rPr lang="en-US" sz="1600" b="1">
                <a:latin typeface="Myriad Pro SemiExt" panose="020B0505030403020204" pitchFamily="34" charset="0"/>
                <a:cs typeface="Arial" panose="020B0604020202020204" pitchFamily="34" charset="0"/>
              </a:rPr>
              <a:t>Sức kéo theo TK: </a:t>
            </a:r>
            <a:r>
              <a:rPr lang="en-US" sz="1600" b="1">
                <a:solidFill>
                  <a:srgbClr val="005F70"/>
                </a:solidFill>
                <a:latin typeface="Myriad Pro SemiExt" panose="020B0505030403020204" pitchFamily="34" charset="0"/>
                <a:cs typeface="Arial" panose="020B0604020202020204" pitchFamily="34" charset="0"/>
              </a:rPr>
              <a:t>64.000 Kg </a:t>
            </a:r>
          </a:p>
          <a:p>
            <a:pPr marL="285750" indent="-285750">
              <a:lnSpc>
                <a:spcPct val="150000"/>
              </a:lnSpc>
              <a:buFont typeface="Arial" panose="020B0604020202020204" pitchFamily="34" charset="0"/>
              <a:buChar char="•"/>
            </a:pPr>
            <a:r>
              <a:rPr lang="en-US" sz="1600" b="1">
                <a:latin typeface="Myriad Pro SemiExt" panose="020B0505030403020204" pitchFamily="34" charset="0"/>
                <a:cs typeface="Arial" panose="020B0604020202020204" pitchFamily="34" charset="0"/>
              </a:rPr>
              <a:t>Sức kéo CPGT: </a:t>
            </a:r>
            <a:r>
              <a:rPr lang="en-US" sz="1600" b="1">
                <a:solidFill>
                  <a:srgbClr val="005F70"/>
                </a:solidFill>
                <a:latin typeface="Myriad Pro SemiExt" panose="020B0505030403020204" pitchFamily="34" charset="0"/>
                <a:cs typeface="Arial" panose="020B0604020202020204" pitchFamily="34" charset="0"/>
              </a:rPr>
              <a:t>39.070 Kg</a:t>
            </a:r>
            <a:endParaRPr lang="vi-VN" sz="1600" b="1">
              <a:solidFill>
                <a:srgbClr val="005F70"/>
              </a:solidFill>
              <a:latin typeface="Myriad Pro SemiExt" panose="020B0505030403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B8F4F699-1CD6-53E2-A095-A9CCC838471C}"/>
              </a:ext>
            </a:extLst>
          </p:cNvPr>
          <p:cNvSpPr txBox="1"/>
          <p:nvPr/>
        </p:nvSpPr>
        <p:spPr>
          <a:xfrm>
            <a:off x="3352799" y="5562600"/>
            <a:ext cx="3200401" cy="1711302"/>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200" b="1">
                <a:latin typeface="Myriad Pro SemiExt" panose="020B0505030403020204" pitchFamily="34" charset="0"/>
                <a:cs typeface="Arial" panose="020B0604020202020204" pitchFamily="34" charset="0"/>
              </a:rPr>
              <a:t>Hộp số: - </a:t>
            </a:r>
            <a:r>
              <a:rPr lang="en-US" sz="1200" b="1">
                <a:solidFill>
                  <a:srgbClr val="005F70"/>
                </a:solidFill>
                <a:latin typeface="Myriad Pro SemiExt" panose="020B0505030403020204" pitchFamily="34" charset="0"/>
                <a:cs typeface="Arial" panose="020B0604020202020204" pitchFamily="34" charset="0"/>
              </a:rPr>
              <a:t>12 số tiến – 02 số lùi </a:t>
            </a:r>
          </a:p>
          <a:p>
            <a:pPr lvl="2">
              <a:lnSpc>
                <a:spcPct val="150000"/>
              </a:lnSpc>
            </a:pPr>
            <a:r>
              <a:rPr lang="en-US" sz="1200" b="1">
                <a:solidFill>
                  <a:srgbClr val="005F70"/>
                </a:solidFill>
                <a:latin typeface="Myriad Pro SemiExt" panose="020B0505030403020204" pitchFamily="34" charset="0"/>
                <a:cs typeface="Arial" panose="020B0604020202020204" pitchFamily="34" charset="0"/>
              </a:rPr>
              <a:t>- Tự động ESCOT</a:t>
            </a:r>
          </a:p>
          <a:p>
            <a:pPr marL="285750" indent="-285750">
              <a:lnSpc>
                <a:spcPct val="150000"/>
              </a:lnSpc>
              <a:buFont typeface="Arial" panose="020B0604020202020204" pitchFamily="34" charset="0"/>
              <a:buChar char="•"/>
            </a:pPr>
            <a:r>
              <a:rPr lang="en-US" sz="1600" b="1">
                <a:latin typeface="Myriad Pro SemiExt" panose="020B0505030403020204" pitchFamily="34" charset="0"/>
                <a:cs typeface="Arial" panose="020B0604020202020204" pitchFamily="34" charset="0"/>
              </a:rPr>
              <a:t>Tỷ số truyền cầu: </a:t>
            </a:r>
            <a:r>
              <a:rPr lang="en-US" sz="1600" b="1">
                <a:solidFill>
                  <a:srgbClr val="005F70"/>
                </a:solidFill>
                <a:latin typeface="Myriad Pro SemiExt" panose="020B0505030403020204" pitchFamily="34" charset="0"/>
                <a:cs typeface="Arial" panose="020B0604020202020204" pitchFamily="34" charset="0"/>
              </a:rPr>
              <a:t>4.63</a:t>
            </a:r>
          </a:p>
          <a:p>
            <a:pPr marL="285750" indent="-285750">
              <a:lnSpc>
                <a:spcPct val="150000"/>
              </a:lnSpc>
              <a:buFont typeface="Arial" panose="020B0604020202020204" pitchFamily="34" charset="0"/>
              <a:buChar char="•"/>
            </a:pPr>
            <a:r>
              <a:rPr lang="en-US" sz="1600" b="1">
                <a:latin typeface="Myriad Pro SemiExt" panose="020B0505030403020204" pitchFamily="34" charset="0"/>
                <a:cs typeface="Arial" panose="020B0604020202020204" pitchFamily="34" charset="0"/>
              </a:rPr>
              <a:t>Thể tích thùng dầu: </a:t>
            </a:r>
            <a:r>
              <a:rPr lang="en-US" sz="1600" b="1">
                <a:solidFill>
                  <a:srgbClr val="005F70"/>
                </a:solidFill>
                <a:latin typeface="Myriad Pro SemiExt" panose="020B0505030403020204" pitchFamily="34" charset="0"/>
                <a:cs typeface="Arial" panose="020B0604020202020204" pitchFamily="34" charset="0"/>
              </a:rPr>
              <a:t>720 Lít </a:t>
            </a:r>
          </a:p>
          <a:p>
            <a:pPr marL="285750" indent="-285750">
              <a:lnSpc>
                <a:spcPct val="150000"/>
              </a:lnSpc>
              <a:buFont typeface="Arial" panose="020B0604020202020204" pitchFamily="34" charset="0"/>
              <a:buChar char="•"/>
            </a:pPr>
            <a:r>
              <a:rPr lang="en-US" sz="1600" b="1">
                <a:latin typeface="Myriad Pro SemiExt" panose="020B0505030403020204" pitchFamily="34" charset="0"/>
                <a:cs typeface="Arial" panose="020B0604020202020204" pitchFamily="34" charset="0"/>
              </a:rPr>
              <a:t>Thông số lốp: </a:t>
            </a:r>
            <a:r>
              <a:rPr lang="en-US" sz="1600" b="1">
                <a:solidFill>
                  <a:srgbClr val="005F70"/>
                </a:solidFill>
                <a:latin typeface="Myriad Pro SemiExt" panose="020B0505030403020204" pitchFamily="34" charset="0"/>
                <a:cs typeface="Arial" panose="020B0604020202020204" pitchFamily="34" charset="0"/>
              </a:rPr>
              <a:t>315/80R22.5</a:t>
            </a:r>
            <a:endParaRPr lang="vi-VN" sz="1600" b="1">
              <a:solidFill>
                <a:srgbClr val="005F70"/>
              </a:solidFill>
              <a:latin typeface="Myriad Pro SemiExt" panose="020B0505030403020204" pitchFamily="34" charset="0"/>
              <a:cs typeface="Arial" panose="020B0604020202020204" pitchFamily="34" charset="0"/>
            </a:endParaRPr>
          </a:p>
        </p:txBody>
      </p:sp>
    </p:spTree>
    <p:extLst>
      <p:ext uri="{BB962C8B-B14F-4D97-AF65-F5344CB8AC3E}">
        <p14:creationId xmlns:p14="http://schemas.microsoft.com/office/powerpoint/2010/main" val="1244026414"/>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8D0D29-485E-5AF7-6751-197014726D8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8075FBC-1CD9-2294-C727-36C43AE4A397}"/>
              </a:ext>
            </a:extLst>
          </p:cNvPr>
          <p:cNvSpPr>
            <a:spLocks noGrp="1"/>
          </p:cNvSpPr>
          <p:nvPr>
            <p:ph type="body" sz="quarter" idx="4294967295"/>
          </p:nvPr>
        </p:nvSpPr>
        <p:spPr>
          <a:xfrm>
            <a:off x="304800" y="609600"/>
            <a:ext cx="6248400" cy="369332"/>
          </a:xfrm>
        </p:spPr>
        <p:txBody>
          <a:bodyPr/>
          <a:lstStyle/>
          <a:p>
            <a:pPr algn="ctr"/>
            <a:r>
              <a:rPr lang="en-US" sz="2400">
                <a:solidFill>
                  <a:srgbClr val="005F70"/>
                </a:solidFill>
                <a:latin typeface="Myriad Pro SemiExt" panose="020B0505030403020204" pitchFamily="34" charset="0"/>
                <a:ea typeface="Cambria" panose="02040503050406030204" pitchFamily="18" charset="0"/>
                <a:cs typeface="Arial" panose="020B0604020202020204" pitchFamily="34" charset="0"/>
              </a:rPr>
              <a:t>XE ĐẦU KÉO 6x4 GWE 350 XXSL</a:t>
            </a:r>
            <a:endParaRPr lang="vi-VN" sz="2400">
              <a:solidFill>
                <a:srgbClr val="005F70"/>
              </a:solidFill>
              <a:latin typeface="Myriad Pro SemiExt" panose="020B0505030403020204" pitchFamily="34" charset="0"/>
              <a:ea typeface="Cambria" panose="02040503050406030204" pitchFamily="18" charset="0"/>
              <a:cs typeface="Arial" panose="020B0604020202020204" pitchFamily="34" charset="0"/>
            </a:endParaRPr>
          </a:p>
        </p:txBody>
      </p:sp>
      <p:pic>
        <p:nvPicPr>
          <p:cNvPr id="6" name="Picture 5">
            <a:extLst>
              <a:ext uri="{FF2B5EF4-FFF2-40B4-BE49-F238E27FC236}">
                <a16:creationId xmlns:a16="http://schemas.microsoft.com/office/drawing/2014/main" id="{38F0F5DD-0FF9-CBA0-7F10-A7DD4D19C79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304800" y="1131332"/>
            <a:ext cx="6286500" cy="4189362"/>
          </a:xfrm>
          <a:prstGeom prst="rect">
            <a:avLst/>
          </a:prstGeom>
        </p:spPr>
      </p:pic>
      <p:pic>
        <p:nvPicPr>
          <p:cNvPr id="10" name="Picture 9">
            <a:extLst>
              <a:ext uri="{FF2B5EF4-FFF2-40B4-BE49-F238E27FC236}">
                <a16:creationId xmlns:a16="http://schemas.microsoft.com/office/drawing/2014/main" id="{2F7DBA50-5595-AE42-B68C-5A4A466D952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7356902"/>
            <a:ext cx="3023547" cy="2015698"/>
          </a:xfrm>
          <a:prstGeom prst="rect">
            <a:avLst/>
          </a:prstGeom>
        </p:spPr>
      </p:pic>
      <p:pic>
        <p:nvPicPr>
          <p:cNvPr id="4" name="Picture 3">
            <a:extLst>
              <a:ext uri="{FF2B5EF4-FFF2-40B4-BE49-F238E27FC236}">
                <a16:creationId xmlns:a16="http://schemas.microsoft.com/office/drawing/2014/main" id="{06820A4E-8890-76E6-32F9-520759D588E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29653" y="7356902"/>
            <a:ext cx="3023547" cy="2015698"/>
          </a:xfrm>
          <a:prstGeom prst="rect">
            <a:avLst/>
          </a:prstGeom>
        </p:spPr>
      </p:pic>
      <p:sp>
        <p:nvSpPr>
          <p:cNvPr id="5" name="TextBox 4">
            <a:extLst>
              <a:ext uri="{FF2B5EF4-FFF2-40B4-BE49-F238E27FC236}">
                <a16:creationId xmlns:a16="http://schemas.microsoft.com/office/drawing/2014/main" id="{05F03A4A-A595-AAF4-5061-DEE40D9EC12F}"/>
              </a:ext>
            </a:extLst>
          </p:cNvPr>
          <p:cNvSpPr txBox="1"/>
          <p:nvPr/>
        </p:nvSpPr>
        <p:spPr>
          <a:xfrm>
            <a:off x="304800" y="5562600"/>
            <a:ext cx="3200401" cy="1526636"/>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600" b="1">
                <a:latin typeface="Myriad Pro SemiExt" panose="020B0505030403020204" pitchFamily="34" charset="0"/>
                <a:cs typeface="Arial" panose="020B0604020202020204" pitchFamily="34" charset="0"/>
              </a:rPr>
              <a:t>Động cơ: </a:t>
            </a:r>
            <a:r>
              <a:rPr lang="en-US" sz="1600" b="1">
                <a:solidFill>
                  <a:srgbClr val="005F70"/>
                </a:solidFill>
                <a:latin typeface="Myriad Pro SemiExt" panose="020B0505030403020204" pitchFamily="34" charset="0"/>
                <a:cs typeface="Arial" panose="020B0604020202020204" pitchFamily="34" charset="0"/>
              </a:rPr>
              <a:t>7698 cc</a:t>
            </a:r>
          </a:p>
          <a:p>
            <a:pPr marL="285750" indent="-285750">
              <a:lnSpc>
                <a:spcPct val="150000"/>
              </a:lnSpc>
              <a:buFont typeface="Arial" panose="020B0604020202020204" pitchFamily="34" charset="0"/>
              <a:buChar char="•"/>
            </a:pPr>
            <a:r>
              <a:rPr lang="en-US" sz="1600" b="1">
                <a:latin typeface="Myriad Pro SemiExt" panose="020B0505030403020204" pitchFamily="34" charset="0"/>
                <a:cs typeface="Arial" panose="020B0604020202020204" pitchFamily="34" charset="0"/>
              </a:rPr>
              <a:t>Công suất: </a:t>
            </a:r>
            <a:r>
              <a:rPr lang="en-US" sz="1600" b="1">
                <a:solidFill>
                  <a:srgbClr val="005F70"/>
                </a:solidFill>
                <a:latin typeface="Myriad Pro SemiExt" panose="020B0505030403020204" pitchFamily="34" charset="0"/>
                <a:cs typeface="Arial" panose="020B0604020202020204" pitchFamily="34" charset="0"/>
              </a:rPr>
              <a:t>350 HP</a:t>
            </a:r>
          </a:p>
          <a:p>
            <a:pPr marL="285750" indent="-285750">
              <a:lnSpc>
                <a:spcPct val="150000"/>
              </a:lnSpc>
              <a:buFont typeface="Arial" panose="020B0604020202020204" pitchFamily="34" charset="0"/>
              <a:buChar char="•"/>
            </a:pPr>
            <a:r>
              <a:rPr lang="en-US" sz="1600" b="1">
                <a:latin typeface="Myriad Pro SemiExt" panose="020B0505030403020204" pitchFamily="34" charset="0"/>
                <a:cs typeface="Arial" panose="020B0604020202020204" pitchFamily="34" charset="0"/>
              </a:rPr>
              <a:t>Sức kéo theo TK: </a:t>
            </a:r>
            <a:r>
              <a:rPr lang="en-US" sz="1600" b="1">
                <a:solidFill>
                  <a:srgbClr val="005F70"/>
                </a:solidFill>
                <a:latin typeface="Myriad Pro SemiExt" panose="020B0505030403020204" pitchFamily="34" charset="0"/>
                <a:cs typeface="Arial" panose="020B0604020202020204" pitchFamily="34" charset="0"/>
              </a:rPr>
              <a:t>42.670 Kg </a:t>
            </a:r>
          </a:p>
          <a:p>
            <a:pPr marL="285750" indent="-285750">
              <a:lnSpc>
                <a:spcPct val="150000"/>
              </a:lnSpc>
              <a:buFont typeface="Arial" panose="020B0604020202020204" pitchFamily="34" charset="0"/>
              <a:buChar char="•"/>
            </a:pPr>
            <a:r>
              <a:rPr lang="en-US" sz="1600" b="1">
                <a:latin typeface="Myriad Pro SemiExt" panose="020B0505030403020204" pitchFamily="34" charset="0"/>
                <a:cs typeface="Arial" panose="020B0604020202020204" pitchFamily="34" charset="0"/>
              </a:rPr>
              <a:t>Sức kéo CPGT: </a:t>
            </a:r>
            <a:r>
              <a:rPr lang="en-US" sz="1600" b="1">
                <a:solidFill>
                  <a:srgbClr val="005F70"/>
                </a:solidFill>
                <a:latin typeface="Myriad Pro SemiExt" panose="020B0505030403020204" pitchFamily="34" charset="0"/>
                <a:cs typeface="Arial" panose="020B0604020202020204" pitchFamily="34" charset="0"/>
              </a:rPr>
              <a:t>39.070 Kg</a:t>
            </a:r>
            <a:endParaRPr lang="vi-VN" sz="1600" b="1">
              <a:solidFill>
                <a:srgbClr val="005F70"/>
              </a:solidFill>
              <a:latin typeface="Myriad Pro SemiExt" panose="020B0505030403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F7BE55FD-A2E9-1F21-EDEC-128CF2FFAD64}"/>
              </a:ext>
            </a:extLst>
          </p:cNvPr>
          <p:cNvSpPr txBox="1"/>
          <p:nvPr/>
        </p:nvSpPr>
        <p:spPr>
          <a:xfrm>
            <a:off x="3352799" y="5562600"/>
            <a:ext cx="3200401" cy="1526636"/>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600" b="1">
                <a:latin typeface="Myriad Pro SemiExt" panose="020B0505030403020204" pitchFamily="34" charset="0"/>
                <a:cs typeface="Arial" panose="020B0604020202020204" pitchFamily="34" charset="0"/>
              </a:rPr>
              <a:t>Hộp số: </a:t>
            </a:r>
            <a:r>
              <a:rPr lang="en-US" sz="1600" b="1">
                <a:solidFill>
                  <a:srgbClr val="005F70"/>
                </a:solidFill>
                <a:latin typeface="Myriad Pro SemiExt" panose="020B0505030403020204" pitchFamily="34" charset="0"/>
                <a:cs typeface="Arial" panose="020B0604020202020204" pitchFamily="34" charset="0"/>
              </a:rPr>
              <a:t>09 tiến – 01 lùi</a:t>
            </a:r>
          </a:p>
          <a:p>
            <a:pPr marL="285750" indent="-285750">
              <a:lnSpc>
                <a:spcPct val="150000"/>
              </a:lnSpc>
              <a:buFont typeface="Arial" panose="020B0604020202020204" pitchFamily="34" charset="0"/>
              <a:buChar char="•"/>
            </a:pPr>
            <a:r>
              <a:rPr lang="en-US" sz="1600" b="1">
                <a:latin typeface="Myriad Pro SemiExt" panose="020B0505030403020204" pitchFamily="34" charset="0"/>
                <a:cs typeface="Arial" panose="020B0604020202020204" pitchFamily="34" charset="0"/>
              </a:rPr>
              <a:t>Tỷ số truyền cầu: </a:t>
            </a:r>
            <a:r>
              <a:rPr lang="en-US" sz="1600" b="1">
                <a:solidFill>
                  <a:srgbClr val="005F70"/>
                </a:solidFill>
                <a:latin typeface="Myriad Pro SemiExt" panose="020B0505030403020204" pitchFamily="34" charset="0"/>
                <a:cs typeface="Arial" panose="020B0604020202020204" pitchFamily="34" charset="0"/>
              </a:rPr>
              <a:t>4.30</a:t>
            </a:r>
          </a:p>
          <a:p>
            <a:pPr marL="285750" indent="-285750">
              <a:lnSpc>
                <a:spcPct val="150000"/>
              </a:lnSpc>
              <a:buFont typeface="Arial" panose="020B0604020202020204" pitchFamily="34" charset="0"/>
              <a:buChar char="•"/>
            </a:pPr>
            <a:r>
              <a:rPr lang="en-US" sz="1600" b="1">
                <a:latin typeface="Myriad Pro SemiExt" panose="020B0505030403020204" pitchFamily="34" charset="0"/>
                <a:cs typeface="Arial" panose="020B0604020202020204" pitchFamily="34" charset="0"/>
              </a:rPr>
              <a:t>Thể tích thùng dầu: </a:t>
            </a:r>
            <a:r>
              <a:rPr lang="en-US" sz="1600" b="1">
                <a:solidFill>
                  <a:srgbClr val="005F70"/>
                </a:solidFill>
                <a:latin typeface="Myriad Pro SemiExt" panose="020B0505030403020204" pitchFamily="34" charset="0"/>
                <a:cs typeface="Arial" panose="020B0604020202020204" pitchFamily="34" charset="0"/>
              </a:rPr>
              <a:t>615 Lít </a:t>
            </a:r>
          </a:p>
          <a:p>
            <a:pPr marL="285750" indent="-285750">
              <a:lnSpc>
                <a:spcPct val="150000"/>
              </a:lnSpc>
              <a:buFont typeface="Arial" panose="020B0604020202020204" pitchFamily="34" charset="0"/>
              <a:buChar char="•"/>
            </a:pPr>
            <a:r>
              <a:rPr lang="en-US" sz="1600" b="1">
                <a:latin typeface="Myriad Pro SemiExt" panose="020B0505030403020204" pitchFamily="34" charset="0"/>
                <a:cs typeface="Arial" panose="020B0604020202020204" pitchFamily="34" charset="0"/>
              </a:rPr>
              <a:t>Lốp: </a:t>
            </a:r>
            <a:r>
              <a:rPr lang="en-US" sz="1600" b="1">
                <a:solidFill>
                  <a:srgbClr val="005F70"/>
                </a:solidFill>
                <a:latin typeface="Myriad Pro SemiExt" panose="020B0505030403020204" pitchFamily="34" charset="0"/>
                <a:cs typeface="Arial" panose="020B0604020202020204" pitchFamily="34" charset="0"/>
              </a:rPr>
              <a:t>295/80R22.5</a:t>
            </a:r>
            <a:endParaRPr lang="vi-VN" sz="1600" b="1">
              <a:solidFill>
                <a:srgbClr val="005F70"/>
              </a:solidFill>
              <a:latin typeface="Myriad Pro SemiExt" panose="020B0505030403020204" pitchFamily="34" charset="0"/>
              <a:cs typeface="Arial" panose="020B0604020202020204" pitchFamily="34" charset="0"/>
            </a:endParaRPr>
          </a:p>
        </p:txBody>
      </p:sp>
    </p:spTree>
    <p:extLst>
      <p:ext uri="{BB962C8B-B14F-4D97-AF65-F5344CB8AC3E}">
        <p14:creationId xmlns:p14="http://schemas.microsoft.com/office/powerpoint/2010/main" val="3451240305"/>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363ADF-C711-B5BE-CE93-1E35D5368C6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8A12EC6-7744-3BE3-2936-04EF94147A90}"/>
              </a:ext>
            </a:extLst>
          </p:cNvPr>
          <p:cNvSpPr>
            <a:spLocks noGrp="1"/>
          </p:cNvSpPr>
          <p:nvPr>
            <p:ph type="body" sz="quarter" idx="4294967295"/>
          </p:nvPr>
        </p:nvSpPr>
        <p:spPr>
          <a:xfrm>
            <a:off x="304800" y="545068"/>
            <a:ext cx="6248400" cy="369332"/>
          </a:xfrm>
        </p:spPr>
        <p:txBody>
          <a:bodyPr/>
          <a:lstStyle/>
          <a:p>
            <a:pPr algn="ctr"/>
            <a:r>
              <a:rPr lang="en-US" sz="2400">
                <a:solidFill>
                  <a:srgbClr val="005F70"/>
                </a:solidFill>
                <a:latin typeface="Myriad Pro SemiExt" panose="020B0505030403020204" pitchFamily="34" charset="0"/>
                <a:ea typeface="Cambria" panose="02040503050406030204" pitchFamily="18" charset="0"/>
                <a:cs typeface="Arial" panose="020B0604020202020204" pitchFamily="34" charset="0"/>
              </a:rPr>
              <a:t>CHASSIS 8x4 CGE 350</a:t>
            </a:r>
            <a:endParaRPr lang="vi-VN" sz="2400">
              <a:solidFill>
                <a:srgbClr val="005F70"/>
              </a:solidFill>
              <a:latin typeface="Myriad Pro SemiExt" panose="020B0505030403020204" pitchFamily="34" charset="0"/>
              <a:ea typeface="Cambria" panose="02040503050406030204" pitchFamily="18" charset="0"/>
              <a:cs typeface="Arial" panose="020B0604020202020204" pitchFamily="34" charset="0"/>
            </a:endParaRPr>
          </a:p>
        </p:txBody>
      </p:sp>
      <p:pic>
        <p:nvPicPr>
          <p:cNvPr id="6" name="Picture 5">
            <a:extLst>
              <a:ext uri="{FF2B5EF4-FFF2-40B4-BE49-F238E27FC236}">
                <a16:creationId xmlns:a16="http://schemas.microsoft.com/office/drawing/2014/main" id="{57FF7977-91CE-B4F0-E212-59394DFD68A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304800" y="914400"/>
            <a:ext cx="6284043" cy="4189362"/>
          </a:xfrm>
          <a:prstGeom prst="rect">
            <a:avLst/>
          </a:prstGeom>
        </p:spPr>
      </p:pic>
      <p:pic>
        <p:nvPicPr>
          <p:cNvPr id="10" name="Picture 9">
            <a:extLst>
              <a:ext uri="{FF2B5EF4-FFF2-40B4-BE49-F238E27FC236}">
                <a16:creationId xmlns:a16="http://schemas.microsoft.com/office/drawing/2014/main" id="{E2BA24E8-3588-2FE9-01EE-A4412923802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423274" y="5791200"/>
            <a:ext cx="3023547" cy="2015698"/>
          </a:xfrm>
          <a:prstGeom prst="rect">
            <a:avLst/>
          </a:prstGeom>
        </p:spPr>
      </p:pic>
      <p:pic>
        <p:nvPicPr>
          <p:cNvPr id="4" name="Picture 3">
            <a:extLst>
              <a:ext uri="{FF2B5EF4-FFF2-40B4-BE49-F238E27FC236}">
                <a16:creationId xmlns:a16="http://schemas.microsoft.com/office/drawing/2014/main" id="{CBC6F658-66BD-86F9-EECE-B5C5B01B23BD}"/>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3504726" y="5791200"/>
            <a:ext cx="3023547" cy="2015698"/>
          </a:xfrm>
          <a:prstGeom prst="rect">
            <a:avLst/>
          </a:prstGeom>
        </p:spPr>
      </p:pic>
      <p:sp>
        <p:nvSpPr>
          <p:cNvPr id="5" name="TextBox 4">
            <a:extLst>
              <a:ext uri="{FF2B5EF4-FFF2-40B4-BE49-F238E27FC236}">
                <a16:creationId xmlns:a16="http://schemas.microsoft.com/office/drawing/2014/main" id="{4AB29E9A-F114-A345-9887-17CB1BE72129}"/>
              </a:ext>
            </a:extLst>
          </p:cNvPr>
          <p:cNvSpPr txBox="1"/>
          <p:nvPr/>
        </p:nvSpPr>
        <p:spPr>
          <a:xfrm>
            <a:off x="202253" y="5041900"/>
            <a:ext cx="3352800" cy="787973"/>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600" b="1">
                <a:latin typeface="Myriad Pro SemiExt" panose="020B0505030403020204" pitchFamily="34" charset="0"/>
                <a:cs typeface="Arial" panose="020B0604020202020204" pitchFamily="34" charset="0"/>
              </a:rPr>
              <a:t>Động cơ: </a:t>
            </a:r>
            <a:r>
              <a:rPr lang="en-US" sz="1600" b="1">
                <a:solidFill>
                  <a:srgbClr val="005F70"/>
                </a:solidFill>
                <a:latin typeface="Myriad Pro SemiExt" panose="020B0505030403020204" pitchFamily="34" charset="0"/>
                <a:cs typeface="Arial" panose="020B0604020202020204" pitchFamily="34" charset="0"/>
              </a:rPr>
              <a:t>7698 cc</a:t>
            </a:r>
          </a:p>
          <a:p>
            <a:pPr marL="285750" indent="-285750">
              <a:lnSpc>
                <a:spcPct val="150000"/>
              </a:lnSpc>
              <a:buFont typeface="Arial" panose="020B0604020202020204" pitchFamily="34" charset="0"/>
              <a:buChar char="•"/>
            </a:pPr>
            <a:r>
              <a:rPr lang="en-US" sz="1600" b="1">
                <a:latin typeface="Myriad Pro SemiExt" panose="020B0505030403020204" pitchFamily="34" charset="0"/>
                <a:cs typeface="Arial" panose="020B0604020202020204" pitchFamily="34" charset="0"/>
              </a:rPr>
              <a:t>Công suất: </a:t>
            </a:r>
            <a:r>
              <a:rPr lang="en-US" sz="1600" b="1">
                <a:solidFill>
                  <a:srgbClr val="005F70"/>
                </a:solidFill>
                <a:latin typeface="Myriad Pro SemiExt" panose="020B0505030403020204" pitchFamily="34" charset="0"/>
                <a:cs typeface="Arial" panose="020B0604020202020204" pitchFamily="34" charset="0"/>
              </a:rPr>
              <a:t>350 HP</a:t>
            </a:r>
          </a:p>
        </p:txBody>
      </p:sp>
      <p:sp>
        <p:nvSpPr>
          <p:cNvPr id="8" name="TextBox 7">
            <a:extLst>
              <a:ext uri="{FF2B5EF4-FFF2-40B4-BE49-F238E27FC236}">
                <a16:creationId xmlns:a16="http://schemas.microsoft.com/office/drawing/2014/main" id="{9C644EA3-9E51-7F8B-177C-1C2838B3AA9F}"/>
              </a:ext>
            </a:extLst>
          </p:cNvPr>
          <p:cNvSpPr txBox="1"/>
          <p:nvPr/>
        </p:nvSpPr>
        <p:spPr>
          <a:xfrm>
            <a:off x="3416300" y="5029200"/>
            <a:ext cx="3200401" cy="787973"/>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600" b="1">
                <a:latin typeface="Myriad Pro SemiExt" panose="020B0505030403020204" pitchFamily="34" charset="0"/>
                <a:cs typeface="Arial" panose="020B0604020202020204" pitchFamily="34" charset="0"/>
              </a:rPr>
              <a:t>Hộp số: </a:t>
            </a:r>
            <a:r>
              <a:rPr lang="en-US" sz="1600" b="1">
                <a:solidFill>
                  <a:srgbClr val="005F70"/>
                </a:solidFill>
                <a:latin typeface="Myriad Pro SemiExt" panose="020B0505030403020204" pitchFamily="34" charset="0"/>
                <a:cs typeface="Arial" panose="020B0604020202020204" pitchFamily="34" charset="0"/>
              </a:rPr>
              <a:t>09 tiến – 01 lùi</a:t>
            </a:r>
          </a:p>
          <a:p>
            <a:pPr marL="285750" indent="-285750">
              <a:lnSpc>
                <a:spcPct val="150000"/>
              </a:lnSpc>
              <a:buFont typeface="Arial" panose="020B0604020202020204" pitchFamily="34" charset="0"/>
              <a:buChar char="•"/>
            </a:pPr>
            <a:r>
              <a:rPr lang="en-US" sz="1600" b="1">
                <a:latin typeface="Myriad Pro SemiExt" panose="020B0505030403020204" pitchFamily="34" charset="0"/>
                <a:cs typeface="Arial" panose="020B0604020202020204" pitchFamily="34" charset="0"/>
              </a:rPr>
              <a:t>Thể tích thùng dầu: </a:t>
            </a:r>
            <a:r>
              <a:rPr lang="en-US" sz="1600" b="1">
                <a:solidFill>
                  <a:srgbClr val="005F70"/>
                </a:solidFill>
                <a:latin typeface="Myriad Pro SemiExt" panose="020B0505030403020204" pitchFamily="34" charset="0"/>
                <a:cs typeface="Arial" panose="020B0604020202020204" pitchFamily="34" charset="0"/>
              </a:rPr>
              <a:t>315 Lít </a:t>
            </a:r>
          </a:p>
        </p:txBody>
      </p:sp>
      <p:graphicFrame>
        <p:nvGraphicFramePr>
          <p:cNvPr id="9" name="Table 8">
            <a:extLst>
              <a:ext uri="{FF2B5EF4-FFF2-40B4-BE49-F238E27FC236}">
                <a16:creationId xmlns:a16="http://schemas.microsoft.com/office/drawing/2014/main" id="{0DD9DA9E-DC5D-2A14-0C7D-9814D58DF1E7}"/>
              </a:ext>
            </a:extLst>
          </p:cNvPr>
          <p:cNvGraphicFramePr>
            <a:graphicFrameLocks noGrp="1"/>
          </p:cNvGraphicFramePr>
          <p:nvPr>
            <p:extLst>
              <p:ext uri="{D42A27DB-BD31-4B8C-83A1-F6EECF244321}">
                <p14:modId xmlns:p14="http://schemas.microsoft.com/office/powerpoint/2010/main" val="3005572492"/>
              </p:ext>
            </p:extLst>
          </p:nvPr>
        </p:nvGraphicFramePr>
        <p:xfrm>
          <a:off x="390295" y="7924800"/>
          <a:ext cx="6198548" cy="1676400"/>
        </p:xfrm>
        <a:graphic>
          <a:graphicData uri="http://schemas.openxmlformats.org/drawingml/2006/table">
            <a:tbl>
              <a:tblPr firstRow="1" bandRow="1">
                <a:tableStyleId>{D7AC3CCA-C797-4891-BE02-D94E43425B78}</a:tableStyleId>
              </a:tblPr>
              <a:tblGrid>
                <a:gridCol w="1549637">
                  <a:extLst>
                    <a:ext uri="{9D8B030D-6E8A-4147-A177-3AD203B41FA5}">
                      <a16:colId xmlns:a16="http://schemas.microsoft.com/office/drawing/2014/main" val="2464344011"/>
                    </a:ext>
                  </a:extLst>
                </a:gridCol>
                <a:gridCol w="1448511">
                  <a:extLst>
                    <a:ext uri="{9D8B030D-6E8A-4147-A177-3AD203B41FA5}">
                      <a16:colId xmlns:a16="http://schemas.microsoft.com/office/drawing/2014/main" val="640266792"/>
                    </a:ext>
                  </a:extLst>
                </a:gridCol>
                <a:gridCol w="1524000">
                  <a:extLst>
                    <a:ext uri="{9D8B030D-6E8A-4147-A177-3AD203B41FA5}">
                      <a16:colId xmlns:a16="http://schemas.microsoft.com/office/drawing/2014/main" val="848110608"/>
                    </a:ext>
                  </a:extLst>
                </a:gridCol>
                <a:gridCol w="1676400">
                  <a:extLst>
                    <a:ext uri="{9D8B030D-6E8A-4147-A177-3AD203B41FA5}">
                      <a16:colId xmlns:a16="http://schemas.microsoft.com/office/drawing/2014/main" val="2703704586"/>
                    </a:ext>
                  </a:extLst>
                </a:gridCol>
              </a:tblGrid>
              <a:tr h="321357">
                <a:tc>
                  <a:txBody>
                    <a:bodyPr/>
                    <a:lstStyle/>
                    <a:p>
                      <a:endParaRPr lang="vi-VN" sz="1600">
                        <a:latin typeface="Myriad Pro SemiExt" panose="020B0505030403020204" pitchFamily="34" charset="0"/>
                      </a:endParaRPr>
                    </a:p>
                  </a:txBody>
                  <a:tcPr/>
                </a:tc>
                <a:tc>
                  <a:txBody>
                    <a:bodyPr/>
                    <a:lstStyle/>
                    <a:p>
                      <a:pPr algn="ctr"/>
                      <a:r>
                        <a:rPr lang="en-US" sz="1600">
                          <a:latin typeface="Myriad Pro SemiExt" panose="020B0505030403020204" pitchFamily="34" charset="0"/>
                        </a:rPr>
                        <a:t>WB 4600</a:t>
                      </a:r>
                      <a:endParaRPr lang="vi-VN" sz="1600">
                        <a:latin typeface="Myriad Pro SemiExt" panose="020B0505030403020204" pitchFamily="34" charset="0"/>
                      </a:endParaRPr>
                    </a:p>
                  </a:txBody>
                  <a:tcPr/>
                </a:tc>
                <a:tc>
                  <a:txBody>
                    <a:bodyPr/>
                    <a:lstStyle/>
                    <a:p>
                      <a:pPr algn="ctr"/>
                      <a:r>
                        <a:rPr lang="en-US" sz="1600">
                          <a:latin typeface="Myriad Pro SemiExt" panose="020B0505030403020204" pitchFamily="34" charset="0"/>
                        </a:rPr>
                        <a:t>WB 6500</a:t>
                      </a:r>
                      <a:endParaRPr lang="vi-VN" sz="1600">
                        <a:latin typeface="Myriad Pro SemiExt" panose="020B0505030403020204" pitchFamily="34" charset="0"/>
                      </a:endParaRPr>
                    </a:p>
                  </a:txBody>
                  <a:tcPr/>
                </a:tc>
                <a:tc>
                  <a:txBody>
                    <a:bodyPr/>
                    <a:lstStyle/>
                    <a:p>
                      <a:pPr algn="ctr"/>
                      <a:r>
                        <a:rPr lang="en-US" sz="1600">
                          <a:latin typeface="Myriad Pro SemiExt" panose="020B0505030403020204" pitchFamily="34" charset="0"/>
                        </a:rPr>
                        <a:t>WB 6800</a:t>
                      </a:r>
                      <a:endParaRPr lang="vi-VN" sz="1600">
                        <a:latin typeface="Myriad Pro SemiExt" panose="020B0505030403020204" pitchFamily="34" charset="0"/>
                      </a:endParaRPr>
                    </a:p>
                  </a:txBody>
                  <a:tcPr/>
                </a:tc>
                <a:extLst>
                  <a:ext uri="{0D108BD9-81ED-4DB2-BD59-A6C34878D82A}">
                    <a16:rowId xmlns:a16="http://schemas.microsoft.com/office/drawing/2014/main" val="2743864713"/>
                  </a:ext>
                </a:extLst>
              </a:tr>
              <a:tr h="321357">
                <a:tc>
                  <a:txBody>
                    <a:bodyPr/>
                    <a:lstStyle/>
                    <a:p>
                      <a:r>
                        <a:rPr lang="en-US" sz="1400">
                          <a:latin typeface="Myriad Pro SemiExt" panose="020B0505030403020204" pitchFamily="34" charset="0"/>
                        </a:rPr>
                        <a:t>Tự trọng (Kg)</a:t>
                      </a:r>
                      <a:endParaRPr lang="vi-VN" sz="1400">
                        <a:latin typeface="Myriad Pro SemiExt" panose="020B0505030403020204" pitchFamily="34" charset="0"/>
                      </a:endParaRPr>
                    </a:p>
                  </a:txBody>
                  <a:tcPr/>
                </a:tc>
                <a:tc>
                  <a:txBody>
                    <a:bodyPr/>
                    <a:lstStyle/>
                    <a:p>
                      <a:pPr algn="ctr"/>
                      <a:r>
                        <a:rPr lang="en-US" sz="1600">
                          <a:latin typeface="Myriad Pro SemiExt" panose="020B0505030403020204" pitchFamily="34" charset="0"/>
                        </a:rPr>
                        <a:t>9680</a:t>
                      </a:r>
                      <a:endParaRPr lang="vi-VN" sz="1600">
                        <a:latin typeface="Myriad Pro SemiExt" panose="020B0505030403020204" pitchFamily="34" charset="0"/>
                      </a:endParaRPr>
                    </a:p>
                  </a:txBody>
                  <a:tcPr/>
                </a:tc>
                <a:tc>
                  <a:txBody>
                    <a:bodyPr/>
                    <a:lstStyle/>
                    <a:p>
                      <a:pPr algn="ctr"/>
                      <a:r>
                        <a:rPr lang="en-US" sz="1600">
                          <a:latin typeface="Myriad Pro SemiExt" panose="020B0505030403020204" pitchFamily="34" charset="0"/>
                        </a:rPr>
                        <a:t>9560</a:t>
                      </a:r>
                      <a:endParaRPr lang="vi-VN" sz="1600">
                        <a:latin typeface="Myriad Pro SemiExt" panose="020B0505030403020204" pitchFamily="34" charset="0"/>
                      </a:endParaRPr>
                    </a:p>
                  </a:txBody>
                  <a:tcPr/>
                </a:tc>
                <a:tc>
                  <a:txBody>
                    <a:bodyPr/>
                    <a:lstStyle/>
                    <a:p>
                      <a:pPr algn="ctr"/>
                      <a:r>
                        <a:rPr lang="en-US" sz="1600">
                          <a:latin typeface="Myriad Pro SemiExt" panose="020B0505030403020204" pitchFamily="34" charset="0"/>
                        </a:rPr>
                        <a:t>9720</a:t>
                      </a:r>
                      <a:endParaRPr lang="vi-VN" sz="1600">
                        <a:latin typeface="Myriad Pro SemiExt" panose="020B0505030403020204" pitchFamily="34" charset="0"/>
                      </a:endParaRPr>
                    </a:p>
                  </a:txBody>
                  <a:tcPr/>
                </a:tc>
                <a:extLst>
                  <a:ext uri="{0D108BD9-81ED-4DB2-BD59-A6C34878D82A}">
                    <a16:rowId xmlns:a16="http://schemas.microsoft.com/office/drawing/2014/main" val="2954953321"/>
                  </a:ext>
                </a:extLst>
              </a:tr>
              <a:tr h="321357">
                <a:tc>
                  <a:txBody>
                    <a:bodyPr/>
                    <a:lstStyle/>
                    <a:p>
                      <a:r>
                        <a:rPr lang="en-US" sz="1400">
                          <a:latin typeface="Myriad Pro SemiExt" panose="020B0505030403020204" pitchFamily="34" charset="0"/>
                        </a:rPr>
                        <a:t>Tải trọng TK (Kg)</a:t>
                      </a:r>
                      <a:endParaRPr lang="vi-VN" sz="1400">
                        <a:latin typeface="Myriad Pro SemiExt" panose="020B0505030403020204" pitchFamily="34" charset="0"/>
                      </a:endParaRPr>
                    </a:p>
                  </a:txBody>
                  <a:tcPr/>
                </a:tc>
                <a:tc>
                  <a:txBody>
                    <a:bodyPr/>
                    <a:lstStyle/>
                    <a:p>
                      <a:pPr algn="ctr"/>
                      <a:r>
                        <a:rPr lang="en-US" sz="1600">
                          <a:latin typeface="Myriad Pro SemiExt" panose="020B0505030403020204" pitchFamily="34" charset="0"/>
                        </a:rPr>
                        <a:t>37400</a:t>
                      </a:r>
                      <a:endParaRPr lang="vi-VN" sz="1600">
                        <a:latin typeface="Myriad Pro SemiExt" panose="020B0505030403020204" pitchFamily="34" charset="0"/>
                      </a:endParaRPr>
                    </a:p>
                  </a:txBody>
                  <a:tcPr/>
                </a:tc>
                <a:tc>
                  <a:txBody>
                    <a:bodyPr/>
                    <a:lstStyle/>
                    <a:p>
                      <a:pPr algn="ctr"/>
                      <a:r>
                        <a:rPr lang="en-US" sz="1600">
                          <a:latin typeface="Myriad Pro SemiExt" panose="020B0505030403020204" pitchFamily="34" charset="0"/>
                        </a:rPr>
                        <a:t>37400</a:t>
                      </a:r>
                      <a:endParaRPr lang="vi-VN" sz="1600">
                        <a:latin typeface="Myriad Pro SemiExt" panose="020B0505030403020204" pitchFamily="34" charset="0"/>
                      </a:endParaRPr>
                    </a:p>
                  </a:txBody>
                  <a:tcPr/>
                </a:tc>
                <a:tc>
                  <a:txBody>
                    <a:bodyPr/>
                    <a:lstStyle/>
                    <a:p>
                      <a:pPr algn="ctr"/>
                      <a:r>
                        <a:rPr lang="en-US" sz="1600">
                          <a:latin typeface="Myriad Pro SemiExt" panose="020B0505030403020204" pitchFamily="34" charset="0"/>
                        </a:rPr>
                        <a:t>39400</a:t>
                      </a:r>
                      <a:endParaRPr lang="vi-VN" sz="1600">
                        <a:latin typeface="Myriad Pro SemiExt" panose="020B0505030403020204" pitchFamily="34" charset="0"/>
                      </a:endParaRPr>
                    </a:p>
                  </a:txBody>
                  <a:tcPr/>
                </a:tc>
                <a:extLst>
                  <a:ext uri="{0D108BD9-81ED-4DB2-BD59-A6C34878D82A}">
                    <a16:rowId xmlns:a16="http://schemas.microsoft.com/office/drawing/2014/main" val="2530711401"/>
                  </a:ext>
                </a:extLst>
              </a:tr>
              <a:tr h="321357">
                <a:tc>
                  <a:txBody>
                    <a:bodyPr/>
                    <a:lstStyle/>
                    <a:p>
                      <a:r>
                        <a:rPr lang="en-US" sz="1400">
                          <a:latin typeface="Myriad Pro SemiExt" panose="020B0505030403020204" pitchFamily="34" charset="0"/>
                        </a:rPr>
                        <a:t>Tỷ số truyền cầu</a:t>
                      </a:r>
                      <a:endParaRPr lang="vi-VN" sz="1400">
                        <a:latin typeface="Myriad Pro SemiExt" panose="020B0505030403020204" pitchFamily="34" charset="0"/>
                      </a:endParaRPr>
                    </a:p>
                  </a:txBody>
                  <a:tcPr/>
                </a:tc>
                <a:tc>
                  <a:txBody>
                    <a:bodyPr/>
                    <a:lstStyle/>
                    <a:p>
                      <a:pPr algn="ctr"/>
                      <a:r>
                        <a:rPr lang="en-US" sz="1600">
                          <a:latin typeface="Myriad Pro SemiExt" panose="020B0505030403020204" pitchFamily="34" charset="0"/>
                        </a:rPr>
                        <a:t>5.14</a:t>
                      </a:r>
                      <a:endParaRPr lang="vi-VN" sz="1600">
                        <a:latin typeface="Myriad Pro SemiExt" panose="020B0505030403020204" pitchFamily="34" charset="0"/>
                      </a:endParaRPr>
                    </a:p>
                  </a:txBody>
                  <a:tcPr/>
                </a:tc>
                <a:tc>
                  <a:txBody>
                    <a:bodyPr/>
                    <a:lstStyle/>
                    <a:p>
                      <a:pPr algn="ctr"/>
                      <a:r>
                        <a:rPr lang="en-US" sz="1600">
                          <a:latin typeface="Myriad Pro SemiExt" panose="020B0505030403020204" pitchFamily="34" charset="0"/>
                        </a:rPr>
                        <a:t>4.63</a:t>
                      </a:r>
                      <a:endParaRPr lang="vi-VN" sz="1600">
                        <a:latin typeface="Myriad Pro SemiExt" panose="020B0505030403020204" pitchFamily="34" charset="0"/>
                      </a:endParaRPr>
                    </a:p>
                  </a:txBody>
                  <a:tcPr/>
                </a:tc>
                <a:tc>
                  <a:txBody>
                    <a:bodyPr/>
                    <a:lstStyle/>
                    <a:p>
                      <a:pPr algn="ctr"/>
                      <a:r>
                        <a:rPr lang="en-US" sz="1600">
                          <a:latin typeface="Myriad Pro SemiExt" panose="020B0505030403020204" pitchFamily="34" charset="0"/>
                        </a:rPr>
                        <a:t>4.63</a:t>
                      </a:r>
                      <a:endParaRPr lang="vi-VN" sz="1600">
                        <a:latin typeface="Myriad Pro SemiExt" panose="020B0505030403020204" pitchFamily="34" charset="0"/>
                      </a:endParaRPr>
                    </a:p>
                  </a:txBody>
                  <a:tcPr/>
                </a:tc>
                <a:extLst>
                  <a:ext uri="{0D108BD9-81ED-4DB2-BD59-A6C34878D82A}">
                    <a16:rowId xmlns:a16="http://schemas.microsoft.com/office/drawing/2014/main" val="2064737942"/>
                  </a:ext>
                </a:extLst>
              </a:tr>
              <a:tr h="321357">
                <a:tc>
                  <a:txBody>
                    <a:bodyPr/>
                    <a:lstStyle/>
                    <a:p>
                      <a:r>
                        <a:rPr lang="en-US" sz="1400">
                          <a:latin typeface="Myriad Pro SemiExt" panose="020B0505030403020204" pitchFamily="34" charset="0"/>
                        </a:rPr>
                        <a:t>Lốp</a:t>
                      </a:r>
                      <a:endParaRPr lang="vi-VN" sz="1400">
                        <a:latin typeface="Myriad Pro SemiExt" panose="020B0505030403020204" pitchFamily="34" charset="0"/>
                      </a:endParaRPr>
                    </a:p>
                  </a:txBody>
                  <a:tcPr/>
                </a:tc>
                <a:tc>
                  <a:txBody>
                    <a:bodyPr/>
                    <a:lstStyle/>
                    <a:p>
                      <a:pPr algn="ctr"/>
                      <a:r>
                        <a:rPr lang="en-US" sz="1600">
                          <a:latin typeface="Myriad Pro SemiExt" panose="020B0505030403020204" pitchFamily="34" charset="0"/>
                        </a:rPr>
                        <a:t>11.00R20</a:t>
                      </a:r>
                      <a:endParaRPr lang="vi-VN" sz="1600">
                        <a:latin typeface="Myriad Pro SemiExt" panose="020B0505030403020204" pitchFamily="34" charset="0"/>
                      </a:endParaRPr>
                    </a:p>
                  </a:txBody>
                  <a:tcPr/>
                </a:tc>
                <a:tc>
                  <a:txBody>
                    <a:bodyPr/>
                    <a:lstStyle/>
                    <a:p>
                      <a:pPr algn="ctr"/>
                      <a:r>
                        <a:rPr lang="en-US" sz="1600">
                          <a:latin typeface="Myriad Pro SemiExt" panose="020B0505030403020204" pitchFamily="34" charset="0"/>
                        </a:rPr>
                        <a:t>11.00R20</a:t>
                      </a:r>
                      <a:endParaRPr lang="vi-VN" sz="1600">
                        <a:latin typeface="Myriad Pro SemiExt" panose="020B0505030403020204" pitchFamily="34" charset="0"/>
                      </a:endParaRPr>
                    </a:p>
                  </a:txBody>
                  <a:tcPr/>
                </a:tc>
                <a:tc>
                  <a:txBody>
                    <a:bodyPr/>
                    <a:lstStyle/>
                    <a:p>
                      <a:pPr algn="ctr"/>
                      <a:r>
                        <a:rPr lang="en-US" sz="1600">
                          <a:latin typeface="Myriad Pro SemiExt" panose="020B0505030403020204" pitchFamily="34" charset="0"/>
                        </a:rPr>
                        <a:t>295/80R22.5</a:t>
                      </a:r>
                      <a:endParaRPr lang="vi-VN" sz="1600">
                        <a:latin typeface="Myriad Pro SemiExt" panose="020B0505030403020204" pitchFamily="34" charset="0"/>
                      </a:endParaRPr>
                    </a:p>
                  </a:txBody>
                  <a:tcPr/>
                </a:tc>
                <a:extLst>
                  <a:ext uri="{0D108BD9-81ED-4DB2-BD59-A6C34878D82A}">
                    <a16:rowId xmlns:a16="http://schemas.microsoft.com/office/drawing/2014/main" val="2943787038"/>
                  </a:ext>
                </a:extLst>
              </a:tr>
            </a:tbl>
          </a:graphicData>
        </a:graphic>
      </p:graphicFrame>
    </p:spTree>
    <p:extLst>
      <p:ext uri="{BB962C8B-B14F-4D97-AF65-F5344CB8AC3E}">
        <p14:creationId xmlns:p14="http://schemas.microsoft.com/office/powerpoint/2010/main" val="1134721972"/>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EE619-894A-8FFD-B3CD-C843B68B736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F47A4BA-C0C2-88B8-EA58-57D336F6E904}"/>
              </a:ext>
            </a:extLst>
          </p:cNvPr>
          <p:cNvSpPr>
            <a:spLocks noGrp="1"/>
          </p:cNvSpPr>
          <p:nvPr>
            <p:ph type="body" sz="quarter" idx="4294967295"/>
          </p:nvPr>
        </p:nvSpPr>
        <p:spPr>
          <a:xfrm>
            <a:off x="304800" y="545068"/>
            <a:ext cx="6248400" cy="369332"/>
          </a:xfrm>
        </p:spPr>
        <p:txBody>
          <a:bodyPr/>
          <a:lstStyle/>
          <a:p>
            <a:pPr algn="ctr"/>
            <a:r>
              <a:rPr lang="en-US" sz="2400">
                <a:solidFill>
                  <a:srgbClr val="005F70"/>
                </a:solidFill>
                <a:latin typeface="Myriad Pro SemiExt" panose="020B0505030403020204" pitchFamily="34" charset="0"/>
                <a:ea typeface="Cambria" panose="02040503050406030204" pitchFamily="18" charset="0"/>
                <a:cs typeface="Arial" panose="020B0604020202020204" pitchFamily="34" charset="0"/>
              </a:rPr>
              <a:t>CHASSIS 6x4 CWE 350</a:t>
            </a:r>
            <a:endParaRPr lang="vi-VN" sz="2400">
              <a:solidFill>
                <a:srgbClr val="005F70"/>
              </a:solidFill>
              <a:latin typeface="Myriad Pro SemiExt" panose="020B0505030403020204" pitchFamily="34" charset="0"/>
              <a:ea typeface="Cambria" panose="02040503050406030204" pitchFamily="18" charset="0"/>
              <a:cs typeface="Arial" panose="020B0604020202020204" pitchFamily="34" charset="0"/>
            </a:endParaRPr>
          </a:p>
        </p:txBody>
      </p:sp>
      <p:pic>
        <p:nvPicPr>
          <p:cNvPr id="6" name="Picture 5">
            <a:extLst>
              <a:ext uri="{FF2B5EF4-FFF2-40B4-BE49-F238E27FC236}">
                <a16:creationId xmlns:a16="http://schemas.microsoft.com/office/drawing/2014/main" id="{835F1122-6FB5-A805-7A09-F48E4131D28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31334" y="914400"/>
            <a:ext cx="6030974" cy="4189362"/>
          </a:xfrm>
          <a:prstGeom prst="rect">
            <a:avLst/>
          </a:prstGeom>
        </p:spPr>
      </p:pic>
      <p:pic>
        <p:nvPicPr>
          <p:cNvPr id="10" name="Picture 9">
            <a:extLst>
              <a:ext uri="{FF2B5EF4-FFF2-40B4-BE49-F238E27FC236}">
                <a16:creationId xmlns:a16="http://schemas.microsoft.com/office/drawing/2014/main" id="{6E779987-995F-3B8E-8B2C-90DC861C687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86027" y="5791200"/>
            <a:ext cx="2898041" cy="2015698"/>
          </a:xfrm>
          <a:prstGeom prst="rect">
            <a:avLst/>
          </a:prstGeom>
        </p:spPr>
      </p:pic>
      <p:pic>
        <p:nvPicPr>
          <p:cNvPr id="4" name="Picture 3">
            <a:extLst>
              <a:ext uri="{FF2B5EF4-FFF2-40B4-BE49-F238E27FC236}">
                <a16:creationId xmlns:a16="http://schemas.microsoft.com/office/drawing/2014/main" id="{5D35120D-E1C9-5ECC-9018-4B653901AC4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567479" y="5791200"/>
            <a:ext cx="2898041" cy="2015698"/>
          </a:xfrm>
          <a:prstGeom prst="rect">
            <a:avLst/>
          </a:prstGeom>
        </p:spPr>
      </p:pic>
      <p:sp>
        <p:nvSpPr>
          <p:cNvPr id="5" name="TextBox 4">
            <a:extLst>
              <a:ext uri="{FF2B5EF4-FFF2-40B4-BE49-F238E27FC236}">
                <a16:creationId xmlns:a16="http://schemas.microsoft.com/office/drawing/2014/main" id="{63E24A7E-B16E-04CD-17DB-A4DA817725D0}"/>
              </a:ext>
            </a:extLst>
          </p:cNvPr>
          <p:cNvSpPr txBox="1"/>
          <p:nvPr/>
        </p:nvSpPr>
        <p:spPr>
          <a:xfrm>
            <a:off x="202253" y="5041900"/>
            <a:ext cx="3352800" cy="787973"/>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600" b="1">
                <a:latin typeface="Myriad Pro SemiExt" panose="020B0505030403020204" pitchFamily="34" charset="0"/>
                <a:cs typeface="Arial" panose="020B0604020202020204" pitchFamily="34" charset="0"/>
              </a:rPr>
              <a:t>Động cơ: </a:t>
            </a:r>
            <a:r>
              <a:rPr lang="en-US" sz="1600" b="1">
                <a:solidFill>
                  <a:srgbClr val="005F70"/>
                </a:solidFill>
                <a:latin typeface="Myriad Pro SemiExt" panose="020B0505030403020204" pitchFamily="34" charset="0"/>
                <a:cs typeface="Arial" panose="020B0604020202020204" pitchFamily="34" charset="0"/>
              </a:rPr>
              <a:t>7698 cc</a:t>
            </a:r>
          </a:p>
          <a:p>
            <a:pPr marL="285750" indent="-285750">
              <a:lnSpc>
                <a:spcPct val="150000"/>
              </a:lnSpc>
              <a:buFont typeface="Arial" panose="020B0604020202020204" pitchFamily="34" charset="0"/>
              <a:buChar char="•"/>
            </a:pPr>
            <a:r>
              <a:rPr lang="en-US" sz="1600" b="1">
                <a:latin typeface="Myriad Pro SemiExt" panose="020B0505030403020204" pitchFamily="34" charset="0"/>
                <a:cs typeface="Arial" panose="020B0604020202020204" pitchFamily="34" charset="0"/>
              </a:rPr>
              <a:t>Công suất: </a:t>
            </a:r>
            <a:r>
              <a:rPr lang="en-US" sz="1600" b="1">
                <a:solidFill>
                  <a:srgbClr val="005F70"/>
                </a:solidFill>
                <a:latin typeface="Myriad Pro SemiExt" panose="020B0505030403020204" pitchFamily="34" charset="0"/>
                <a:cs typeface="Arial" panose="020B0604020202020204" pitchFamily="34" charset="0"/>
              </a:rPr>
              <a:t>350 HP</a:t>
            </a:r>
          </a:p>
        </p:txBody>
      </p:sp>
      <p:sp>
        <p:nvSpPr>
          <p:cNvPr id="8" name="TextBox 7">
            <a:extLst>
              <a:ext uri="{FF2B5EF4-FFF2-40B4-BE49-F238E27FC236}">
                <a16:creationId xmlns:a16="http://schemas.microsoft.com/office/drawing/2014/main" id="{F94BCA4E-B641-705E-ADD9-A3AB76CEAE8D}"/>
              </a:ext>
            </a:extLst>
          </p:cNvPr>
          <p:cNvSpPr txBox="1"/>
          <p:nvPr/>
        </p:nvSpPr>
        <p:spPr>
          <a:xfrm>
            <a:off x="3416300" y="5029200"/>
            <a:ext cx="3200401" cy="787973"/>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600" b="1">
                <a:latin typeface="Myriad Pro SemiExt" panose="020B0505030403020204" pitchFamily="34" charset="0"/>
                <a:cs typeface="Arial" panose="020B0604020202020204" pitchFamily="34" charset="0"/>
              </a:rPr>
              <a:t>Hộp số: </a:t>
            </a:r>
            <a:r>
              <a:rPr lang="en-US" sz="1600" b="1">
                <a:solidFill>
                  <a:srgbClr val="005F70"/>
                </a:solidFill>
                <a:latin typeface="Myriad Pro SemiExt" panose="020B0505030403020204" pitchFamily="34" charset="0"/>
                <a:cs typeface="Arial" panose="020B0604020202020204" pitchFamily="34" charset="0"/>
              </a:rPr>
              <a:t>09 tiến – 01 lùi</a:t>
            </a:r>
          </a:p>
          <a:p>
            <a:pPr marL="285750" indent="-285750">
              <a:lnSpc>
                <a:spcPct val="150000"/>
              </a:lnSpc>
              <a:buFont typeface="Arial" panose="020B0604020202020204" pitchFamily="34" charset="0"/>
              <a:buChar char="•"/>
            </a:pPr>
            <a:r>
              <a:rPr lang="en-US" sz="1600" b="1">
                <a:latin typeface="Myriad Pro SemiExt" panose="020B0505030403020204" pitchFamily="34" charset="0"/>
                <a:cs typeface="Arial" panose="020B0604020202020204" pitchFamily="34" charset="0"/>
              </a:rPr>
              <a:t>Thể tích thùng dầu: </a:t>
            </a:r>
            <a:r>
              <a:rPr lang="en-US" sz="1600" b="1">
                <a:solidFill>
                  <a:srgbClr val="005F70"/>
                </a:solidFill>
                <a:latin typeface="Myriad Pro SemiExt" panose="020B0505030403020204" pitchFamily="34" charset="0"/>
                <a:cs typeface="Arial" panose="020B0604020202020204" pitchFamily="34" charset="0"/>
              </a:rPr>
              <a:t>200 Lít </a:t>
            </a:r>
          </a:p>
        </p:txBody>
      </p:sp>
      <p:graphicFrame>
        <p:nvGraphicFramePr>
          <p:cNvPr id="9" name="Table 8">
            <a:extLst>
              <a:ext uri="{FF2B5EF4-FFF2-40B4-BE49-F238E27FC236}">
                <a16:creationId xmlns:a16="http://schemas.microsoft.com/office/drawing/2014/main" id="{97095C54-BDCE-9F46-BE1C-5DB8A64A5DCA}"/>
              </a:ext>
            </a:extLst>
          </p:cNvPr>
          <p:cNvGraphicFramePr>
            <a:graphicFrameLocks noGrp="1"/>
          </p:cNvGraphicFramePr>
          <p:nvPr>
            <p:extLst>
              <p:ext uri="{D42A27DB-BD31-4B8C-83A1-F6EECF244321}">
                <p14:modId xmlns:p14="http://schemas.microsoft.com/office/powerpoint/2010/main" val="3813645134"/>
              </p:ext>
            </p:extLst>
          </p:nvPr>
        </p:nvGraphicFramePr>
        <p:xfrm>
          <a:off x="390295" y="7924800"/>
          <a:ext cx="6198548" cy="1676400"/>
        </p:xfrm>
        <a:graphic>
          <a:graphicData uri="http://schemas.openxmlformats.org/drawingml/2006/table">
            <a:tbl>
              <a:tblPr firstRow="1" bandRow="1">
                <a:tableStyleId>{D7AC3CCA-C797-4891-BE02-D94E43425B78}</a:tableStyleId>
              </a:tblPr>
              <a:tblGrid>
                <a:gridCol w="1549637">
                  <a:extLst>
                    <a:ext uri="{9D8B030D-6E8A-4147-A177-3AD203B41FA5}">
                      <a16:colId xmlns:a16="http://schemas.microsoft.com/office/drawing/2014/main" val="2464344011"/>
                    </a:ext>
                  </a:extLst>
                </a:gridCol>
                <a:gridCol w="1448511">
                  <a:extLst>
                    <a:ext uri="{9D8B030D-6E8A-4147-A177-3AD203B41FA5}">
                      <a16:colId xmlns:a16="http://schemas.microsoft.com/office/drawing/2014/main" val="640266792"/>
                    </a:ext>
                  </a:extLst>
                </a:gridCol>
                <a:gridCol w="1524000">
                  <a:extLst>
                    <a:ext uri="{9D8B030D-6E8A-4147-A177-3AD203B41FA5}">
                      <a16:colId xmlns:a16="http://schemas.microsoft.com/office/drawing/2014/main" val="848110608"/>
                    </a:ext>
                  </a:extLst>
                </a:gridCol>
                <a:gridCol w="1676400">
                  <a:extLst>
                    <a:ext uri="{9D8B030D-6E8A-4147-A177-3AD203B41FA5}">
                      <a16:colId xmlns:a16="http://schemas.microsoft.com/office/drawing/2014/main" val="2703704586"/>
                    </a:ext>
                  </a:extLst>
                </a:gridCol>
              </a:tblGrid>
              <a:tr h="321357">
                <a:tc>
                  <a:txBody>
                    <a:bodyPr/>
                    <a:lstStyle/>
                    <a:p>
                      <a:endParaRPr lang="vi-VN" sz="1600">
                        <a:latin typeface="Myriad Pro SemiExt" panose="020B0505030403020204" pitchFamily="34" charset="0"/>
                      </a:endParaRPr>
                    </a:p>
                  </a:txBody>
                  <a:tcPr/>
                </a:tc>
                <a:tc>
                  <a:txBody>
                    <a:bodyPr/>
                    <a:lstStyle/>
                    <a:p>
                      <a:pPr algn="ctr"/>
                      <a:r>
                        <a:rPr lang="en-US" sz="1600">
                          <a:latin typeface="Myriad Pro SemiExt" panose="020B0505030403020204" pitchFamily="34" charset="0"/>
                        </a:rPr>
                        <a:t>WB 4300</a:t>
                      </a:r>
                      <a:endParaRPr lang="vi-VN" sz="1600">
                        <a:latin typeface="Myriad Pro SemiExt" panose="020B0505030403020204" pitchFamily="34" charset="0"/>
                      </a:endParaRPr>
                    </a:p>
                  </a:txBody>
                  <a:tcPr/>
                </a:tc>
                <a:tc>
                  <a:txBody>
                    <a:bodyPr/>
                    <a:lstStyle/>
                    <a:p>
                      <a:pPr algn="ctr"/>
                      <a:r>
                        <a:rPr lang="en-US" sz="1600">
                          <a:latin typeface="Myriad Pro SemiExt" panose="020B0505030403020204" pitchFamily="34" charset="0"/>
                        </a:rPr>
                        <a:t>WB 4600</a:t>
                      </a:r>
                      <a:endParaRPr lang="vi-VN" sz="1600">
                        <a:latin typeface="Myriad Pro SemiExt" panose="020B0505030403020204" pitchFamily="34" charset="0"/>
                      </a:endParaRPr>
                    </a:p>
                  </a:txBody>
                  <a:tcPr/>
                </a:tc>
                <a:tc>
                  <a:txBody>
                    <a:bodyPr/>
                    <a:lstStyle/>
                    <a:p>
                      <a:pPr algn="ctr"/>
                      <a:r>
                        <a:rPr lang="en-US" sz="1600">
                          <a:latin typeface="Myriad Pro SemiExt" panose="020B0505030403020204" pitchFamily="34" charset="0"/>
                        </a:rPr>
                        <a:t>WB 5600</a:t>
                      </a:r>
                      <a:endParaRPr lang="vi-VN" sz="1600">
                        <a:latin typeface="Myriad Pro SemiExt" panose="020B0505030403020204" pitchFamily="34" charset="0"/>
                      </a:endParaRPr>
                    </a:p>
                  </a:txBody>
                  <a:tcPr/>
                </a:tc>
                <a:extLst>
                  <a:ext uri="{0D108BD9-81ED-4DB2-BD59-A6C34878D82A}">
                    <a16:rowId xmlns:a16="http://schemas.microsoft.com/office/drawing/2014/main" val="2743864713"/>
                  </a:ext>
                </a:extLst>
              </a:tr>
              <a:tr h="321357">
                <a:tc>
                  <a:txBody>
                    <a:bodyPr/>
                    <a:lstStyle/>
                    <a:p>
                      <a:r>
                        <a:rPr lang="en-US" sz="1400">
                          <a:latin typeface="Myriad Pro SemiExt" panose="020B0505030403020204" pitchFamily="34" charset="0"/>
                        </a:rPr>
                        <a:t>Tự trọng (Kg)</a:t>
                      </a:r>
                      <a:endParaRPr lang="vi-VN" sz="1400">
                        <a:latin typeface="Myriad Pro SemiExt" panose="020B0505030403020204" pitchFamily="34" charset="0"/>
                      </a:endParaRPr>
                    </a:p>
                  </a:txBody>
                  <a:tcPr/>
                </a:tc>
                <a:tc>
                  <a:txBody>
                    <a:bodyPr/>
                    <a:lstStyle/>
                    <a:p>
                      <a:pPr algn="ctr"/>
                      <a:r>
                        <a:rPr lang="en-US" sz="1600">
                          <a:latin typeface="Myriad Pro SemiExt" panose="020B0505030403020204" pitchFamily="34" charset="0"/>
                        </a:rPr>
                        <a:t>7758</a:t>
                      </a:r>
                      <a:endParaRPr lang="vi-VN" sz="1600">
                        <a:latin typeface="Myriad Pro SemiExt" panose="020B0505030403020204" pitchFamily="34" charset="0"/>
                      </a:endParaRPr>
                    </a:p>
                  </a:txBody>
                  <a:tcPr/>
                </a:tc>
                <a:tc>
                  <a:txBody>
                    <a:bodyPr/>
                    <a:lstStyle/>
                    <a:p>
                      <a:pPr algn="ctr"/>
                      <a:r>
                        <a:rPr lang="en-US" sz="1600">
                          <a:latin typeface="Myriad Pro SemiExt" panose="020B0505030403020204" pitchFamily="34" charset="0"/>
                        </a:rPr>
                        <a:t>8507</a:t>
                      </a:r>
                      <a:endParaRPr lang="vi-VN" sz="1600">
                        <a:latin typeface="Myriad Pro SemiExt" panose="020B0505030403020204" pitchFamily="34" charset="0"/>
                      </a:endParaRPr>
                    </a:p>
                  </a:txBody>
                  <a:tcPr/>
                </a:tc>
                <a:tc>
                  <a:txBody>
                    <a:bodyPr/>
                    <a:lstStyle/>
                    <a:p>
                      <a:pPr algn="ctr"/>
                      <a:r>
                        <a:rPr lang="en-US" sz="1600">
                          <a:latin typeface="Myriad Pro SemiExt" panose="020B0505030403020204" pitchFamily="34" charset="0"/>
                        </a:rPr>
                        <a:t>8604</a:t>
                      </a:r>
                      <a:endParaRPr lang="vi-VN" sz="1600">
                        <a:latin typeface="Myriad Pro SemiExt" panose="020B0505030403020204" pitchFamily="34" charset="0"/>
                      </a:endParaRPr>
                    </a:p>
                  </a:txBody>
                  <a:tcPr/>
                </a:tc>
                <a:extLst>
                  <a:ext uri="{0D108BD9-81ED-4DB2-BD59-A6C34878D82A}">
                    <a16:rowId xmlns:a16="http://schemas.microsoft.com/office/drawing/2014/main" val="2954953321"/>
                  </a:ext>
                </a:extLst>
              </a:tr>
              <a:tr h="321357">
                <a:tc>
                  <a:txBody>
                    <a:bodyPr/>
                    <a:lstStyle/>
                    <a:p>
                      <a:r>
                        <a:rPr lang="en-US" sz="1400">
                          <a:latin typeface="Myriad Pro SemiExt" panose="020B0505030403020204" pitchFamily="34" charset="0"/>
                        </a:rPr>
                        <a:t>Tải trọng TK (Kg)</a:t>
                      </a:r>
                      <a:endParaRPr lang="vi-VN" sz="1400">
                        <a:latin typeface="Myriad Pro SemiExt" panose="020B0505030403020204" pitchFamily="34" charset="0"/>
                      </a:endParaRPr>
                    </a:p>
                  </a:txBody>
                  <a:tcPr/>
                </a:tc>
                <a:tc>
                  <a:txBody>
                    <a:bodyPr/>
                    <a:lstStyle/>
                    <a:p>
                      <a:pPr algn="ctr"/>
                      <a:r>
                        <a:rPr lang="en-US" sz="1600">
                          <a:latin typeface="Myriad Pro SemiExt" panose="020B0505030403020204" pitchFamily="34" charset="0"/>
                        </a:rPr>
                        <a:t>32300</a:t>
                      </a:r>
                      <a:endParaRPr lang="vi-VN" sz="1600">
                        <a:latin typeface="Myriad Pro SemiExt" panose="020B0505030403020204" pitchFamily="34" charset="0"/>
                      </a:endParaRPr>
                    </a:p>
                  </a:txBody>
                  <a:tcPr/>
                </a:tc>
                <a:tc>
                  <a:txBody>
                    <a:bodyPr/>
                    <a:lstStyle/>
                    <a:p>
                      <a:pPr algn="ctr"/>
                      <a:r>
                        <a:rPr lang="en-US" sz="1600">
                          <a:latin typeface="Myriad Pro SemiExt" panose="020B0505030403020204" pitchFamily="34" charset="0"/>
                        </a:rPr>
                        <a:t>34000</a:t>
                      </a:r>
                      <a:endParaRPr lang="vi-VN" sz="1600">
                        <a:latin typeface="Myriad Pro SemiExt" panose="020B0505030403020204" pitchFamily="34" charset="0"/>
                      </a:endParaRPr>
                    </a:p>
                  </a:txBody>
                  <a:tcPr/>
                </a:tc>
                <a:tc>
                  <a:txBody>
                    <a:bodyPr/>
                    <a:lstStyle/>
                    <a:p>
                      <a:pPr algn="ctr"/>
                      <a:r>
                        <a:rPr lang="en-US" sz="1600">
                          <a:latin typeface="Myriad Pro SemiExt" panose="020B0505030403020204" pitchFamily="34" charset="0"/>
                        </a:rPr>
                        <a:t>34000</a:t>
                      </a:r>
                      <a:endParaRPr lang="vi-VN" sz="1600">
                        <a:latin typeface="Myriad Pro SemiExt" panose="020B0505030403020204" pitchFamily="34" charset="0"/>
                      </a:endParaRPr>
                    </a:p>
                  </a:txBody>
                  <a:tcPr/>
                </a:tc>
                <a:extLst>
                  <a:ext uri="{0D108BD9-81ED-4DB2-BD59-A6C34878D82A}">
                    <a16:rowId xmlns:a16="http://schemas.microsoft.com/office/drawing/2014/main" val="2530711401"/>
                  </a:ext>
                </a:extLst>
              </a:tr>
              <a:tr h="321357">
                <a:tc>
                  <a:txBody>
                    <a:bodyPr/>
                    <a:lstStyle/>
                    <a:p>
                      <a:r>
                        <a:rPr lang="en-US" sz="1400">
                          <a:latin typeface="Myriad Pro SemiExt" panose="020B0505030403020204" pitchFamily="34" charset="0"/>
                        </a:rPr>
                        <a:t>Tỷ số truyền cầu</a:t>
                      </a:r>
                      <a:endParaRPr lang="vi-VN" sz="1400">
                        <a:latin typeface="Myriad Pro SemiExt" panose="020B0505030403020204" pitchFamily="34" charset="0"/>
                      </a:endParaRPr>
                    </a:p>
                  </a:txBody>
                  <a:tcPr/>
                </a:tc>
                <a:tc gridSpan="3">
                  <a:txBody>
                    <a:bodyPr/>
                    <a:lstStyle/>
                    <a:p>
                      <a:pPr algn="ctr"/>
                      <a:r>
                        <a:rPr lang="en-US" sz="1600">
                          <a:latin typeface="Myriad Pro SemiExt" panose="020B0505030403020204" pitchFamily="34" charset="0"/>
                        </a:rPr>
                        <a:t>4.63</a:t>
                      </a:r>
                      <a:endParaRPr lang="vi-VN" sz="1600">
                        <a:latin typeface="Myriad Pro SemiExt" panose="020B0505030403020204" pitchFamily="34" charset="0"/>
                      </a:endParaRPr>
                    </a:p>
                  </a:txBody>
                  <a:tcPr/>
                </a:tc>
                <a:tc hMerge="1">
                  <a:txBody>
                    <a:bodyPr/>
                    <a:lstStyle/>
                    <a:p>
                      <a:endParaRPr/>
                    </a:p>
                  </a:txBody>
                  <a:tcPr/>
                </a:tc>
                <a:tc hMerge="1">
                  <a:txBody>
                    <a:bodyPr/>
                    <a:lstStyle/>
                    <a:p>
                      <a:endParaRPr/>
                    </a:p>
                  </a:txBody>
                  <a:tcPr/>
                </a:tc>
                <a:extLst>
                  <a:ext uri="{0D108BD9-81ED-4DB2-BD59-A6C34878D82A}">
                    <a16:rowId xmlns:a16="http://schemas.microsoft.com/office/drawing/2014/main" val="2064737942"/>
                  </a:ext>
                </a:extLst>
              </a:tr>
              <a:tr h="321357">
                <a:tc>
                  <a:txBody>
                    <a:bodyPr/>
                    <a:lstStyle/>
                    <a:p>
                      <a:r>
                        <a:rPr lang="en-US" sz="1400">
                          <a:latin typeface="Myriad Pro SemiExt" panose="020B0505030403020204" pitchFamily="34" charset="0"/>
                        </a:rPr>
                        <a:t>Lốp</a:t>
                      </a:r>
                      <a:endParaRPr lang="vi-VN" sz="1400">
                        <a:latin typeface="Myriad Pro SemiExt" panose="020B0505030403020204" pitchFamily="34" charset="0"/>
                      </a:endParaRPr>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600">
                          <a:latin typeface="Myriad Pro SemiExt" panose="020B0505030403020204" pitchFamily="34" charset="0"/>
                        </a:rPr>
                        <a:t>295/80R22.5</a:t>
                      </a:r>
                      <a:endParaRPr lang="vi-VN" sz="1600">
                        <a:latin typeface="Myriad Pro SemiExt" panose="020B0505030403020204" pitchFamily="34" charset="0"/>
                      </a:endParaRPr>
                    </a:p>
                  </a:txBody>
                  <a:tcPr/>
                </a:tc>
                <a:tc gridSpan="2">
                  <a:txBody>
                    <a:bodyPr/>
                    <a:lstStyle/>
                    <a:p>
                      <a:pPr algn="ctr"/>
                      <a:r>
                        <a:rPr lang="en-US" sz="1600">
                          <a:latin typeface="Myriad Pro SemiExt" panose="020B0505030403020204" pitchFamily="34" charset="0"/>
                        </a:rPr>
                        <a:t>11.00R20</a:t>
                      </a:r>
                      <a:endParaRPr lang="vi-VN" sz="1600">
                        <a:latin typeface="Myriad Pro SemiExt" panose="020B0505030403020204" pitchFamily="34" charset="0"/>
                      </a:endParaRPr>
                    </a:p>
                  </a:txBody>
                  <a:tcPr/>
                </a:tc>
                <a:tc hMerge="1">
                  <a:txBody>
                    <a:bodyPr/>
                    <a:lstStyle/>
                    <a:p>
                      <a:pPr algn="ctr"/>
                      <a:endParaRPr lang="vi-VN"/>
                    </a:p>
                  </a:txBody>
                  <a:tcPr/>
                </a:tc>
                <a:extLst>
                  <a:ext uri="{0D108BD9-81ED-4DB2-BD59-A6C34878D82A}">
                    <a16:rowId xmlns:a16="http://schemas.microsoft.com/office/drawing/2014/main" val="2943787038"/>
                  </a:ext>
                </a:extLst>
              </a:tr>
            </a:tbl>
          </a:graphicData>
        </a:graphic>
      </p:graphicFrame>
    </p:spTree>
    <p:extLst>
      <p:ext uri="{BB962C8B-B14F-4D97-AF65-F5344CB8AC3E}">
        <p14:creationId xmlns:p14="http://schemas.microsoft.com/office/powerpoint/2010/main" val="3165381250"/>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E901AF-6547-6EBA-1449-F2027330A8B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D490C56-AD89-A25E-A972-4372349DAB1F}"/>
              </a:ext>
            </a:extLst>
          </p:cNvPr>
          <p:cNvSpPr>
            <a:spLocks noGrp="1"/>
          </p:cNvSpPr>
          <p:nvPr>
            <p:ph type="body" sz="quarter" idx="4294967295"/>
          </p:nvPr>
        </p:nvSpPr>
        <p:spPr>
          <a:xfrm>
            <a:off x="304800" y="545068"/>
            <a:ext cx="6248400" cy="369332"/>
          </a:xfrm>
        </p:spPr>
        <p:txBody>
          <a:bodyPr/>
          <a:lstStyle/>
          <a:p>
            <a:pPr algn="ctr"/>
            <a:r>
              <a:rPr lang="en-US" sz="2400">
                <a:solidFill>
                  <a:srgbClr val="005F70"/>
                </a:solidFill>
                <a:latin typeface="Myriad Pro SemiExt" panose="020B0505030403020204" pitchFamily="34" charset="0"/>
                <a:ea typeface="Cambria" panose="02040503050406030204" pitchFamily="18" charset="0"/>
                <a:cs typeface="Arial" panose="020B0604020202020204" pitchFamily="34" charset="0"/>
              </a:rPr>
              <a:t>CHASSIS 6x2 CDE 280</a:t>
            </a:r>
            <a:endParaRPr lang="vi-VN" sz="2400">
              <a:solidFill>
                <a:srgbClr val="005F70"/>
              </a:solidFill>
              <a:latin typeface="Myriad Pro SemiExt" panose="020B0505030403020204" pitchFamily="34" charset="0"/>
              <a:ea typeface="Cambria" panose="02040503050406030204" pitchFamily="18" charset="0"/>
              <a:cs typeface="Arial" panose="020B0604020202020204" pitchFamily="34" charset="0"/>
            </a:endParaRPr>
          </a:p>
        </p:txBody>
      </p:sp>
      <p:pic>
        <p:nvPicPr>
          <p:cNvPr id="6" name="Picture 5">
            <a:extLst>
              <a:ext uri="{FF2B5EF4-FFF2-40B4-BE49-F238E27FC236}">
                <a16:creationId xmlns:a16="http://schemas.microsoft.com/office/drawing/2014/main" id="{936831B0-3A4F-EDB4-FEB8-D926B97B4FA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31334" y="914993"/>
            <a:ext cx="6030974" cy="4188176"/>
          </a:xfrm>
          <a:prstGeom prst="rect">
            <a:avLst/>
          </a:prstGeom>
        </p:spPr>
      </p:pic>
      <p:pic>
        <p:nvPicPr>
          <p:cNvPr id="10" name="Picture 9">
            <a:extLst>
              <a:ext uri="{FF2B5EF4-FFF2-40B4-BE49-F238E27FC236}">
                <a16:creationId xmlns:a16="http://schemas.microsoft.com/office/drawing/2014/main" id="{559944A1-B935-B3E0-27DE-65EF4F34C1B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486027" y="5792785"/>
            <a:ext cx="2898041" cy="2012528"/>
          </a:xfrm>
          <a:prstGeom prst="rect">
            <a:avLst/>
          </a:prstGeom>
        </p:spPr>
      </p:pic>
      <p:pic>
        <p:nvPicPr>
          <p:cNvPr id="4" name="Picture 3">
            <a:extLst>
              <a:ext uri="{FF2B5EF4-FFF2-40B4-BE49-F238E27FC236}">
                <a16:creationId xmlns:a16="http://schemas.microsoft.com/office/drawing/2014/main" id="{57360CC1-1EAB-E874-1C45-595DF0147F44}"/>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3567479" y="5792785"/>
            <a:ext cx="2898041" cy="2012528"/>
          </a:xfrm>
          <a:prstGeom prst="rect">
            <a:avLst/>
          </a:prstGeom>
        </p:spPr>
      </p:pic>
      <p:sp>
        <p:nvSpPr>
          <p:cNvPr id="5" name="TextBox 4">
            <a:extLst>
              <a:ext uri="{FF2B5EF4-FFF2-40B4-BE49-F238E27FC236}">
                <a16:creationId xmlns:a16="http://schemas.microsoft.com/office/drawing/2014/main" id="{E4AB057F-2494-C436-B0E0-E7194DED0C06}"/>
              </a:ext>
            </a:extLst>
          </p:cNvPr>
          <p:cNvSpPr txBox="1"/>
          <p:nvPr/>
        </p:nvSpPr>
        <p:spPr>
          <a:xfrm>
            <a:off x="202253" y="5041900"/>
            <a:ext cx="3352800" cy="787973"/>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600" b="1">
                <a:latin typeface="Myriad Pro SemiExt" panose="020B0505030403020204" pitchFamily="34" charset="0"/>
                <a:cs typeface="Arial" panose="020B0604020202020204" pitchFamily="34" charset="0"/>
              </a:rPr>
              <a:t>Động cơ: </a:t>
            </a:r>
            <a:r>
              <a:rPr lang="en-US" sz="1600" b="1">
                <a:solidFill>
                  <a:srgbClr val="005F70"/>
                </a:solidFill>
                <a:latin typeface="Myriad Pro SemiExt" panose="020B0505030403020204" pitchFamily="34" charset="0"/>
                <a:cs typeface="Arial" panose="020B0604020202020204" pitchFamily="34" charset="0"/>
              </a:rPr>
              <a:t>7698 cc</a:t>
            </a:r>
          </a:p>
          <a:p>
            <a:pPr marL="285750" indent="-285750">
              <a:lnSpc>
                <a:spcPct val="150000"/>
              </a:lnSpc>
              <a:buFont typeface="Arial" panose="020B0604020202020204" pitchFamily="34" charset="0"/>
              <a:buChar char="•"/>
            </a:pPr>
            <a:r>
              <a:rPr lang="en-US" sz="1600" b="1">
                <a:latin typeface="Myriad Pro SemiExt" panose="020B0505030403020204" pitchFamily="34" charset="0"/>
                <a:cs typeface="Arial" panose="020B0604020202020204" pitchFamily="34" charset="0"/>
              </a:rPr>
              <a:t>Công suất: </a:t>
            </a:r>
            <a:r>
              <a:rPr lang="en-US" sz="1600" b="1">
                <a:solidFill>
                  <a:srgbClr val="005F70"/>
                </a:solidFill>
                <a:latin typeface="Myriad Pro SemiExt" panose="020B0505030403020204" pitchFamily="34" charset="0"/>
                <a:cs typeface="Arial" panose="020B0604020202020204" pitchFamily="34" charset="0"/>
              </a:rPr>
              <a:t>280 HP</a:t>
            </a:r>
          </a:p>
        </p:txBody>
      </p:sp>
      <p:sp>
        <p:nvSpPr>
          <p:cNvPr id="8" name="TextBox 7">
            <a:extLst>
              <a:ext uri="{FF2B5EF4-FFF2-40B4-BE49-F238E27FC236}">
                <a16:creationId xmlns:a16="http://schemas.microsoft.com/office/drawing/2014/main" id="{CA076607-F228-F4A5-D47B-8BF565F24764}"/>
              </a:ext>
            </a:extLst>
          </p:cNvPr>
          <p:cNvSpPr txBox="1"/>
          <p:nvPr/>
        </p:nvSpPr>
        <p:spPr>
          <a:xfrm>
            <a:off x="3416300" y="5029200"/>
            <a:ext cx="3200401" cy="787973"/>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600" b="1">
                <a:latin typeface="Myriad Pro SemiExt" panose="020B0505030403020204" pitchFamily="34" charset="0"/>
                <a:cs typeface="Arial" panose="020B0604020202020204" pitchFamily="34" charset="0"/>
              </a:rPr>
              <a:t>Hộp số: </a:t>
            </a:r>
            <a:r>
              <a:rPr lang="en-US" sz="1600" b="1">
                <a:solidFill>
                  <a:srgbClr val="005F70"/>
                </a:solidFill>
                <a:latin typeface="Myriad Pro SemiExt" panose="020B0505030403020204" pitchFamily="34" charset="0"/>
                <a:cs typeface="Arial" panose="020B0604020202020204" pitchFamily="34" charset="0"/>
              </a:rPr>
              <a:t>09 tiến – 01 lùi</a:t>
            </a:r>
          </a:p>
          <a:p>
            <a:pPr marL="285750" indent="-285750">
              <a:lnSpc>
                <a:spcPct val="150000"/>
              </a:lnSpc>
              <a:buFont typeface="Arial" panose="020B0604020202020204" pitchFamily="34" charset="0"/>
              <a:buChar char="•"/>
            </a:pPr>
            <a:r>
              <a:rPr lang="en-US" sz="1600" b="1">
                <a:latin typeface="Myriad Pro SemiExt" panose="020B0505030403020204" pitchFamily="34" charset="0"/>
                <a:cs typeface="Arial" panose="020B0604020202020204" pitchFamily="34" charset="0"/>
              </a:rPr>
              <a:t>Thể tích thùng dầu: </a:t>
            </a:r>
            <a:r>
              <a:rPr lang="en-US" sz="1600" b="1">
                <a:solidFill>
                  <a:srgbClr val="005F70"/>
                </a:solidFill>
                <a:latin typeface="Myriad Pro SemiExt" panose="020B0505030403020204" pitchFamily="34" charset="0"/>
                <a:cs typeface="Arial" panose="020B0604020202020204" pitchFamily="34" charset="0"/>
              </a:rPr>
              <a:t>315 Lít </a:t>
            </a:r>
          </a:p>
        </p:txBody>
      </p:sp>
      <p:graphicFrame>
        <p:nvGraphicFramePr>
          <p:cNvPr id="9" name="Table 8">
            <a:extLst>
              <a:ext uri="{FF2B5EF4-FFF2-40B4-BE49-F238E27FC236}">
                <a16:creationId xmlns:a16="http://schemas.microsoft.com/office/drawing/2014/main" id="{721EAAA2-A23D-A777-6FF7-F0C321422555}"/>
              </a:ext>
            </a:extLst>
          </p:cNvPr>
          <p:cNvGraphicFramePr>
            <a:graphicFrameLocks noGrp="1"/>
          </p:cNvGraphicFramePr>
          <p:nvPr>
            <p:extLst>
              <p:ext uri="{D42A27DB-BD31-4B8C-83A1-F6EECF244321}">
                <p14:modId xmlns:p14="http://schemas.microsoft.com/office/powerpoint/2010/main" val="2790736702"/>
              </p:ext>
            </p:extLst>
          </p:nvPr>
        </p:nvGraphicFramePr>
        <p:xfrm>
          <a:off x="418153" y="7924800"/>
          <a:ext cx="6234032" cy="1676400"/>
        </p:xfrm>
        <a:graphic>
          <a:graphicData uri="http://schemas.openxmlformats.org/drawingml/2006/table">
            <a:tbl>
              <a:tblPr firstRow="1" bandRow="1">
                <a:tableStyleId>{D7AC3CCA-C797-4891-BE02-D94E43425B78}</a:tableStyleId>
              </a:tblPr>
              <a:tblGrid>
                <a:gridCol w="1549637">
                  <a:extLst>
                    <a:ext uri="{9D8B030D-6E8A-4147-A177-3AD203B41FA5}">
                      <a16:colId xmlns:a16="http://schemas.microsoft.com/office/drawing/2014/main" val="2464344011"/>
                    </a:ext>
                  </a:extLst>
                </a:gridCol>
                <a:gridCol w="1443355">
                  <a:extLst>
                    <a:ext uri="{9D8B030D-6E8A-4147-A177-3AD203B41FA5}">
                      <a16:colId xmlns:a16="http://schemas.microsoft.com/office/drawing/2014/main" val="640266792"/>
                    </a:ext>
                  </a:extLst>
                </a:gridCol>
                <a:gridCol w="1524000">
                  <a:extLst>
                    <a:ext uri="{9D8B030D-6E8A-4147-A177-3AD203B41FA5}">
                      <a16:colId xmlns:a16="http://schemas.microsoft.com/office/drawing/2014/main" val="848110608"/>
                    </a:ext>
                  </a:extLst>
                </a:gridCol>
                <a:gridCol w="116840">
                  <a:extLst>
                    <a:ext uri="{9D8B030D-6E8A-4147-A177-3AD203B41FA5}">
                      <a16:colId xmlns:a16="http://schemas.microsoft.com/office/drawing/2014/main" val="2703704586"/>
                    </a:ext>
                  </a:extLst>
                </a:gridCol>
                <a:gridCol w="1600200">
                  <a:extLst>
                    <a:ext uri="{9D8B030D-6E8A-4147-A177-3AD203B41FA5}">
                      <a16:colId xmlns:a16="http://schemas.microsoft.com/office/drawing/2014/main" val="2299662063"/>
                    </a:ext>
                  </a:extLst>
                </a:gridCol>
              </a:tblGrid>
              <a:tr h="321357">
                <a:tc>
                  <a:txBody>
                    <a:bodyPr/>
                    <a:lstStyle/>
                    <a:p>
                      <a:endParaRPr lang="vi-VN" sz="1600">
                        <a:latin typeface="Myriad Pro SemiExt" panose="020B0505030403020204" pitchFamily="34" charset="0"/>
                      </a:endParaRPr>
                    </a:p>
                  </a:txBody>
                  <a:tcPr/>
                </a:tc>
                <a:tc>
                  <a:txBody>
                    <a:bodyPr/>
                    <a:lstStyle/>
                    <a:p>
                      <a:pPr algn="ctr"/>
                      <a:r>
                        <a:rPr lang="en-US" sz="1600">
                          <a:latin typeface="Myriad Pro SemiExt" panose="020B0505030403020204" pitchFamily="34" charset="0"/>
                        </a:rPr>
                        <a:t>WB 5600</a:t>
                      </a:r>
                      <a:endParaRPr lang="vi-VN" sz="1600">
                        <a:latin typeface="Myriad Pro SemiExt" panose="020B0505030403020204" pitchFamily="34" charset="0"/>
                      </a:endParaRPr>
                    </a:p>
                  </a:txBody>
                  <a:tcPr/>
                </a:tc>
                <a:tc>
                  <a:txBody>
                    <a:bodyPr/>
                    <a:lstStyle/>
                    <a:p>
                      <a:pPr algn="ctr"/>
                      <a:r>
                        <a:rPr lang="en-US" sz="1600">
                          <a:latin typeface="Myriad Pro SemiExt" panose="020B0505030403020204" pitchFamily="34" charset="0"/>
                        </a:rPr>
                        <a:t>WB 6300</a:t>
                      </a:r>
                      <a:endParaRPr lang="vi-VN" sz="1600">
                        <a:latin typeface="Myriad Pro SemiExt" panose="020B0505030403020204" pitchFamily="34" charset="0"/>
                      </a:endParaRPr>
                    </a:p>
                  </a:txBody>
                  <a:tcPr/>
                </a:tc>
                <a:tc gridSpan="2">
                  <a:txBody>
                    <a:bodyPr/>
                    <a:lstStyle/>
                    <a:p>
                      <a:pPr algn="ctr"/>
                      <a:r>
                        <a:rPr lang="en-US" sz="1600">
                          <a:latin typeface="Myriad Pro SemiExt" panose="020B0505030403020204" pitchFamily="34" charset="0"/>
                        </a:rPr>
                        <a:t>WB 6300</a:t>
                      </a:r>
                      <a:endParaRPr lang="vi-VN" sz="1600">
                        <a:latin typeface="Myriad Pro SemiExt" panose="020B0505030403020204" pitchFamily="34" charset="0"/>
                      </a:endParaRPr>
                    </a:p>
                  </a:txBody>
                  <a:tcPr/>
                </a:tc>
                <a:tc hMerge="1">
                  <a:txBody>
                    <a:bodyPr/>
                    <a:lstStyle/>
                    <a:p>
                      <a:endParaRPr lang="vi-VN"/>
                    </a:p>
                  </a:txBody>
                  <a:tcPr/>
                </a:tc>
                <a:extLst>
                  <a:ext uri="{0D108BD9-81ED-4DB2-BD59-A6C34878D82A}">
                    <a16:rowId xmlns:a16="http://schemas.microsoft.com/office/drawing/2014/main" val="2743864713"/>
                  </a:ext>
                </a:extLst>
              </a:tr>
              <a:tr h="321357">
                <a:tc>
                  <a:txBody>
                    <a:bodyPr/>
                    <a:lstStyle/>
                    <a:p>
                      <a:r>
                        <a:rPr lang="en-US" sz="1400">
                          <a:latin typeface="Myriad Pro SemiExt" panose="020B0505030403020204" pitchFamily="34" charset="0"/>
                        </a:rPr>
                        <a:t>Tự trọng (Kg)</a:t>
                      </a:r>
                      <a:endParaRPr lang="vi-VN" sz="1400">
                        <a:latin typeface="Myriad Pro SemiExt" panose="020B0505030403020204" pitchFamily="34" charset="0"/>
                      </a:endParaRPr>
                    </a:p>
                  </a:txBody>
                  <a:tcPr/>
                </a:tc>
                <a:tc>
                  <a:txBody>
                    <a:bodyPr/>
                    <a:lstStyle/>
                    <a:p>
                      <a:pPr algn="ctr"/>
                      <a:r>
                        <a:rPr lang="en-US" sz="1600">
                          <a:latin typeface="Myriad Pro SemiExt" panose="020B0505030403020204" pitchFamily="34" charset="0"/>
                        </a:rPr>
                        <a:t>7744</a:t>
                      </a:r>
                      <a:endParaRPr lang="vi-VN" sz="1600">
                        <a:latin typeface="Myriad Pro SemiExt" panose="020B0505030403020204" pitchFamily="34" charset="0"/>
                      </a:endParaRPr>
                    </a:p>
                  </a:txBody>
                  <a:tcPr/>
                </a:tc>
                <a:tc>
                  <a:txBody>
                    <a:bodyPr/>
                    <a:lstStyle/>
                    <a:p>
                      <a:pPr algn="ctr"/>
                      <a:r>
                        <a:rPr lang="en-US" sz="1600">
                          <a:latin typeface="Myriad Pro SemiExt" panose="020B0505030403020204" pitchFamily="34" charset="0"/>
                        </a:rPr>
                        <a:t>7802</a:t>
                      </a:r>
                      <a:endParaRPr lang="vi-VN" sz="1600">
                        <a:latin typeface="Myriad Pro SemiExt" panose="020B0505030403020204" pitchFamily="34" charset="0"/>
                      </a:endParaRPr>
                    </a:p>
                  </a:txBody>
                  <a:tcPr/>
                </a:tc>
                <a:tc gridSpan="2">
                  <a:txBody>
                    <a:bodyPr/>
                    <a:lstStyle/>
                    <a:p>
                      <a:pPr algn="ctr"/>
                      <a:r>
                        <a:rPr lang="en-US" sz="1600">
                          <a:latin typeface="Myriad Pro SemiExt" panose="020B0505030403020204" pitchFamily="34" charset="0"/>
                        </a:rPr>
                        <a:t>7652</a:t>
                      </a:r>
                      <a:endParaRPr lang="vi-VN" sz="1600">
                        <a:latin typeface="Myriad Pro SemiExt" panose="020B0505030403020204" pitchFamily="34" charset="0"/>
                      </a:endParaRPr>
                    </a:p>
                  </a:txBody>
                  <a:tcPr/>
                </a:tc>
                <a:tc hMerge="1">
                  <a:txBody>
                    <a:bodyPr/>
                    <a:lstStyle/>
                    <a:p>
                      <a:endParaRPr lang="vi-VN"/>
                    </a:p>
                  </a:txBody>
                  <a:tcPr/>
                </a:tc>
                <a:extLst>
                  <a:ext uri="{0D108BD9-81ED-4DB2-BD59-A6C34878D82A}">
                    <a16:rowId xmlns:a16="http://schemas.microsoft.com/office/drawing/2014/main" val="2954953321"/>
                  </a:ext>
                </a:extLst>
              </a:tr>
              <a:tr h="321357">
                <a:tc>
                  <a:txBody>
                    <a:bodyPr/>
                    <a:lstStyle/>
                    <a:p>
                      <a:r>
                        <a:rPr lang="en-US" sz="1400">
                          <a:latin typeface="Myriad Pro SemiExt" panose="020B0505030403020204" pitchFamily="34" charset="0"/>
                        </a:rPr>
                        <a:t>Tải trọng TK (Kg)</a:t>
                      </a:r>
                      <a:endParaRPr lang="vi-VN" sz="1400">
                        <a:latin typeface="Myriad Pro SemiExt" panose="020B0505030403020204" pitchFamily="34" charset="0"/>
                      </a:endParaRPr>
                    </a:p>
                  </a:txBody>
                  <a:tcPr/>
                </a:tc>
                <a:tc>
                  <a:txBody>
                    <a:bodyPr/>
                    <a:lstStyle/>
                    <a:p>
                      <a:pPr algn="ctr"/>
                      <a:r>
                        <a:rPr lang="en-US" sz="1600">
                          <a:latin typeface="Myriad Pro SemiExt" panose="020B0505030403020204" pitchFamily="34" charset="0"/>
                        </a:rPr>
                        <a:t>28700</a:t>
                      </a:r>
                      <a:endParaRPr lang="vi-VN" sz="1600">
                        <a:latin typeface="Myriad Pro SemiExt" panose="020B0505030403020204" pitchFamily="34" charset="0"/>
                      </a:endParaRPr>
                    </a:p>
                  </a:txBody>
                  <a:tcPr/>
                </a:tc>
                <a:tc>
                  <a:txBody>
                    <a:bodyPr/>
                    <a:lstStyle/>
                    <a:p>
                      <a:pPr algn="ctr"/>
                      <a:r>
                        <a:rPr lang="en-US" sz="1600">
                          <a:latin typeface="Myriad Pro SemiExt" panose="020B0505030403020204" pitchFamily="34" charset="0"/>
                        </a:rPr>
                        <a:t>28700</a:t>
                      </a:r>
                      <a:endParaRPr lang="vi-VN" sz="1600">
                        <a:latin typeface="Myriad Pro SemiExt" panose="020B0505030403020204" pitchFamily="34" charset="0"/>
                      </a:endParaRPr>
                    </a:p>
                  </a:txBody>
                  <a:tcPr/>
                </a:tc>
                <a:tc gridSpan="2">
                  <a:txBody>
                    <a:bodyPr/>
                    <a:lstStyle/>
                    <a:p>
                      <a:pPr algn="ctr"/>
                      <a:r>
                        <a:rPr lang="en-US" sz="1600">
                          <a:latin typeface="Myriad Pro SemiExt" panose="020B0505030403020204" pitchFamily="34" charset="0"/>
                        </a:rPr>
                        <a:t>29700</a:t>
                      </a:r>
                      <a:endParaRPr lang="vi-VN" sz="1600">
                        <a:latin typeface="Myriad Pro SemiExt" panose="020B0505030403020204" pitchFamily="34" charset="0"/>
                      </a:endParaRPr>
                    </a:p>
                  </a:txBody>
                  <a:tcPr/>
                </a:tc>
                <a:tc hMerge="1">
                  <a:txBody>
                    <a:bodyPr/>
                    <a:lstStyle/>
                    <a:p>
                      <a:endParaRPr lang="vi-VN"/>
                    </a:p>
                  </a:txBody>
                  <a:tcPr/>
                </a:tc>
                <a:extLst>
                  <a:ext uri="{0D108BD9-81ED-4DB2-BD59-A6C34878D82A}">
                    <a16:rowId xmlns:a16="http://schemas.microsoft.com/office/drawing/2014/main" val="2530711401"/>
                  </a:ext>
                </a:extLst>
              </a:tr>
              <a:tr h="321357">
                <a:tc>
                  <a:txBody>
                    <a:bodyPr/>
                    <a:lstStyle/>
                    <a:p>
                      <a:r>
                        <a:rPr lang="en-US" sz="1400">
                          <a:latin typeface="Myriad Pro SemiExt" panose="020B0505030403020204" pitchFamily="34" charset="0"/>
                        </a:rPr>
                        <a:t>Tỷ số truyền cầu</a:t>
                      </a:r>
                      <a:endParaRPr lang="vi-VN" sz="1400">
                        <a:latin typeface="Myriad Pro SemiExt" panose="020B0505030403020204" pitchFamily="34" charset="0"/>
                      </a:endParaRPr>
                    </a:p>
                  </a:txBody>
                  <a:tcPr/>
                </a:tc>
                <a:tc gridSpan="4">
                  <a:txBody>
                    <a:bodyPr/>
                    <a:lstStyle/>
                    <a:p>
                      <a:pPr algn="ctr"/>
                      <a:r>
                        <a:rPr lang="en-US" sz="1600">
                          <a:latin typeface="Myriad Pro SemiExt" panose="020B0505030403020204" pitchFamily="34" charset="0"/>
                        </a:rPr>
                        <a:t>4.63</a:t>
                      </a:r>
                      <a:endParaRPr lang="vi-VN" sz="1600">
                        <a:latin typeface="Myriad Pro SemiExt" panose="020B0505030403020204" pitchFamily="34" charset="0"/>
                      </a:endParaRPr>
                    </a:p>
                  </a:txBody>
                  <a:tcPr/>
                </a:tc>
                <a:tc hMerge="1">
                  <a:txBody>
                    <a:bodyPr/>
                    <a:lstStyle/>
                    <a:p>
                      <a:endParaRPr/>
                    </a:p>
                  </a:txBody>
                  <a:tcPr/>
                </a:tc>
                <a:tc hMerge="1">
                  <a:txBody>
                    <a:bodyPr/>
                    <a:lstStyle/>
                    <a:p>
                      <a:endParaRPr/>
                    </a:p>
                  </a:txBody>
                  <a:tcPr/>
                </a:tc>
                <a:tc hMerge="1">
                  <a:txBody>
                    <a:bodyPr/>
                    <a:lstStyle/>
                    <a:p>
                      <a:endParaRPr lang="vi-VN"/>
                    </a:p>
                  </a:txBody>
                  <a:tcPr/>
                </a:tc>
                <a:extLst>
                  <a:ext uri="{0D108BD9-81ED-4DB2-BD59-A6C34878D82A}">
                    <a16:rowId xmlns:a16="http://schemas.microsoft.com/office/drawing/2014/main" val="2064737942"/>
                  </a:ext>
                </a:extLst>
              </a:tr>
              <a:tr h="321357">
                <a:tc>
                  <a:txBody>
                    <a:bodyPr/>
                    <a:lstStyle/>
                    <a:p>
                      <a:r>
                        <a:rPr lang="en-US" sz="1400">
                          <a:latin typeface="Myriad Pro SemiExt" panose="020B0505030403020204" pitchFamily="34" charset="0"/>
                        </a:rPr>
                        <a:t>Lốp</a:t>
                      </a:r>
                      <a:endParaRPr lang="vi-VN" sz="1400">
                        <a:latin typeface="Myriad Pro SemiExt" panose="020B0505030403020204" pitchFamily="34" charset="0"/>
                      </a:endParaRPr>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600">
                          <a:latin typeface="Myriad Pro SemiExt" panose="020B0505030403020204" pitchFamily="34" charset="0"/>
                        </a:rPr>
                        <a:t>11.00R20</a:t>
                      </a:r>
                      <a:endParaRPr lang="vi-VN" sz="1600">
                        <a:latin typeface="Myriad Pro SemiExt" panose="020B0505030403020204" pitchFamily="34" charset="0"/>
                      </a:endParaRPr>
                    </a:p>
                  </a:txBody>
                  <a:tcPr/>
                </a:tc>
                <a:tc gridSpan="2">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600">
                          <a:latin typeface="Myriad Pro SemiExt" panose="020B0505030403020204" pitchFamily="34" charset="0"/>
                        </a:rPr>
                        <a:t>11.00R20</a:t>
                      </a:r>
                      <a:endParaRPr lang="vi-VN" sz="1600">
                        <a:latin typeface="Myriad Pro SemiExt" panose="020B0505030403020204" pitchFamily="34" charset="0"/>
                      </a:endParaRPr>
                    </a:p>
                  </a:txBody>
                  <a:tcPr/>
                </a:tc>
                <a:tc hMerge="1">
                  <a:txBody>
                    <a:bodyPr/>
                    <a:lstStyle/>
                    <a:p>
                      <a:pPr algn="ctr"/>
                      <a:endParaRPr lang="vi-VN"/>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600">
                          <a:latin typeface="Myriad Pro SemiExt" panose="020B0505030403020204" pitchFamily="34" charset="0"/>
                        </a:rPr>
                        <a:t>295/80R22.5</a:t>
                      </a:r>
                      <a:endParaRPr lang="vi-VN" sz="1600">
                        <a:latin typeface="Myriad Pro SemiExt" panose="020B0505030403020204" pitchFamily="34" charset="0"/>
                      </a:endParaRPr>
                    </a:p>
                  </a:txBody>
                  <a:tcPr/>
                </a:tc>
                <a:extLst>
                  <a:ext uri="{0D108BD9-81ED-4DB2-BD59-A6C34878D82A}">
                    <a16:rowId xmlns:a16="http://schemas.microsoft.com/office/drawing/2014/main" val="2943787038"/>
                  </a:ext>
                </a:extLst>
              </a:tr>
            </a:tbl>
          </a:graphicData>
        </a:graphic>
      </p:graphicFrame>
    </p:spTree>
    <p:extLst>
      <p:ext uri="{BB962C8B-B14F-4D97-AF65-F5344CB8AC3E}">
        <p14:creationId xmlns:p14="http://schemas.microsoft.com/office/powerpoint/2010/main" val="3565357847"/>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CA94BC-44FA-67A4-7055-76CC8238464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2091938-CD54-5F11-E048-96B600663B73}"/>
              </a:ext>
            </a:extLst>
          </p:cNvPr>
          <p:cNvSpPr>
            <a:spLocks noGrp="1"/>
          </p:cNvSpPr>
          <p:nvPr>
            <p:ph type="body" sz="quarter" idx="4294967295"/>
          </p:nvPr>
        </p:nvSpPr>
        <p:spPr>
          <a:xfrm>
            <a:off x="304800" y="545068"/>
            <a:ext cx="6248400" cy="369332"/>
          </a:xfrm>
        </p:spPr>
        <p:txBody>
          <a:bodyPr/>
          <a:lstStyle/>
          <a:p>
            <a:pPr algn="ctr"/>
            <a:r>
              <a:rPr lang="en-US" sz="2400">
                <a:solidFill>
                  <a:srgbClr val="005F70"/>
                </a:solidFill>
                <a:latin typeface="Myriad Pro SemiExt" panose="020B0505030403020204" pitchFamily="34" charset="0"/>
                <a:ea typeface="Cambria" panose="02040503050406030204" pitchFamily="18" charset="0"/>
                <a:cs typeface="Arial" panose="020B0604020202020204" pitchFamily="34" charset="0"/>
              </a:rPr>
              <a:t>CHASSIS 6x2 PDE 250</a:t>
            </a:r>
            <a:endParaRPr lang="vi-VN" sz="2400">
              <a:solidFill>
                <a:srgbClr val="005F70"/>
              </a:solidFill>
              <a:latin typeface="Myriad Pro SemiExt" panose="020B0505030403020204" pitchFamily="34" charset="0"/>
              <a:ea typeface="Cambria" panose="02040503050406030204" pitchFamily="18" charset="0"/>
              <a:cs typeface="Arial" panose="020B0604020202020204" pitchFamily="34" charset="0"/>
            </a:endParaRPr>
          </a:p>
        </p:txBody>
      </p:sp>
      <p:pic>
        <p:nvPicPr>
          <p:cNvPr id="6" name="Picture 5">
            <a:extLst>
              <a:ext uri="{FF2B5EF4-FFF2-40B4-BE49-F238E27FC236}">
                <a16:creationId xmlns:a16="http://schemas.microsoft.com/office/drawing/2014/main" id="{110117EB-0E63-1C9C-8E01-5EF2BB574C7F}"/>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431334" y="998756"/>
            <a:ext cx="6030974" cy="4020649"/>
          </a:xfrm>
          <a:prstGeom prst="rect">
            <a:avLst/>
          </a:prstGeom>
        </p:spPr>
      </p:pic>
      <p:pic>
        <p:nvPicPr>
          <p:cNvPr id="10" name="Picture 9">
            <a:extLst>
              <a:ext uri="{FF2B5EF4-FFF2-40B4-BE49-F238E27FC236}">
                <a16:creationId xmlns:a16="http://schemas.microsoft.com/office/drawing/2014/main" id="{07D2FF46-9E26-3C19-5303-CFD397D48D0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486027" y="5833524"/>
            <a:ext cx="2898041" cy="1931050"/>
          </a:xfrm>
          <a:prstGeom prst="rect">
            <a:avLst/>
          </a:prstGeom>
        </p:spPr>
      </p:pic>
      <p:pic>
        <p:nvPicPr>
          <p:cNvPr id="4" name="Picture 3">
            <a:extLst>
              <a:ext uri="{FF2B5EF4-FFF2-40B4-BE49-F238E27FC236}">
                <a16:creationId xmlns:a16="http://schemas.microsoft.com/office/drawing/2014/main" id="{BC692427-BEBB-26DD-D7B9-61B1181DC7E4}"/>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3567479" y="5833035"/>
            <a:ext cx="2898041" cy="1932027"/>
          </a:xfrm>
          <a:prstGeom prst="rect">
            <a:avLst/>
          </a:prstGeom>
        </p:spPr>
      </p:pic>
      <p:sp>
        <p:nvSpPr>
          <p:cNvPr id="5" name="TextBox 4">
            <a:extLst>
              <a:ext uri="{FF2B5EF4-FFF2-40B4-BE49-F238E27FC236}">
                <a16:creationId xmlns:a16="http://schemas.microsoft.com/office/drawing/2014/main" id="{E87CE5C0-E36E-62A5-5917-70CF94282570}"/>
              </a:ext>
            </a:extLst>
          </p:cNvPr>
          <p:cNvSpPr txBox="1"/>
          <p:nvPr/>
        </p:nvSpPr>
        <p:spPr>
          <a:xfrm>
            <a:off x="202253" y="5041900"/>
            <a:ext cx="3352800" cy="787973"/>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600" b="1">
                <a:latin typeface="Myriad Pro SemiExt" panose="020B0505030403020204" pitchFamily="34" charset="0"/>
                <a:cs typeface="Arial" panose="020B0604020202020204" pitchFamily="34" charset="0"/>
              </a:rPr>
              <a:t>Động cơ: </a:t>
            </a:r>
            <a:r>
              <a:rPr lang="en-US" sz="1600" b="1">
                <a:solidFill>
                  <a:srgbClr val="005F70"/>
                </a:solidFill>
                <a:latin typeface="Myriad Pro SemiExt" panose="020B0505030403020204" pitchFamily="34" charset="0"/>
                <a:cs typeface="Arial" panose="020B0604020202020204" pitchFamily="34" charset="0"/>
              </a:rPr>
              <a:t>7698 cc</a:t>
            </a:r>
          </a:p>
          <a:p>
            <a:pPr marL="285750" indent="-285750">
              <a:lnSpc>
                <a:spcPct val="150000"/>
              </a:lnSpc>
              <a:buFont typeface="Arial" panose="020B0604020202020204" pitchFamily="34" charset="0"/>
              <a:buChar char="•"/>
            </a:pPr>
            <a:r>
              <a:rPr lang="en-US" sz="1600" b="1">
                <a:latin typeface="Myriad Pro SemiExt" panose="020B0505030403020204" pitchFamily="34" charset="0"/>
                <a:cs typeface="Arial" panose="020B0604020202020204" pitchFamily="34" charset="0"/>
              </a:rPr>
              <a:t>Công suất: </a:t>
            </a:r>
            <a:r>
              <a:rPr lang="en-US" sz="1600" b="1">
                <a:solidFill>
                  <a:srgbClr val="005F70"/>
                </a:solidFill>
                <a:latin typeface="Myriad Pro SemiExt" panose="020B0505030403020204" pitchFamily="34" charset="0"/>
                <a:cs typeface="Arial" panose="020B0604020202020204" pitchFamily="34" charset="0"/>
              </a:rPr>
              <a:t>250 HP</a:t>
            </a:r>
          </a:p>
        </p:txBody>
      </p:sp>
      <p:sp>
        <p:nvSpPr>
          <p:cNvPr id="8" name="TextBox 7">
            <a:extLst>
              <a:ext uri="{FF2B5EF4-FFF2-40B4-BE49-F238E27FC236}">
                <a16:creationId xmlns:a16="http://schemas.microsoft.com/office/drawing/2014/main" id="{6FD63B0E-7F1B-365C-44DF-17244866AC33}"/>
              </a:ext>
            </a:extLst>
          </p:cNvPr>
          <p:cNvSpPr txBox="1"/>
          <p:nvPr/>
        </p:nvSpPr>
        <p:spPr>
          <a:xfrm>
            <a:off x="3416300" y="5029200"/>
            <a:ext cx="3200401" cy="787973"/>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600" b="1">
                <a:latin typeface="Myriad Pro SemiExt" panose="020B0505030403020204" pitchFamily="34" charset="0"/>
                <a:cs typeface="Arial" panose="020B0604020202020204" pitchFamily="34" charset="0"/>
              </a:rPr>
              <a:t>Hộp số: </a:t>
            </a:r>
            <a:r>
              <a:rPr lang="en-US" sz="1600" b="1">
                <a:solidFill>
                  <a:srgbClr val="005F70"/>
                </a:solidFill>
                <a:latin typeface="Myriad Pro SemiExt" panose="020B0505030403020204" pitchFamily="34" charset="0"/>
                <a:cs typeface="Arial" panose="020B0604020202020204" pitchFamily="34" charset="0"/>
              </a:rPr>
              <a:t>09 tiến – 01 lùi</a:t>
            </a:r>
          </a:p>
          <a:p>
            <a:pPr marL="285750" indent="-285750">
              <a:lnSpc>
                <a:spcPct val="150000"/>
              </a:lnSpc>
              <a:buFont typeface="Arial" panose="020B0604020202020204" pitchFamily="34" charset="0"/>
              <a:buChar char="•"/>
            </a:pPr>
            <a:r>
              <a:rPr lang="en-US" sz="1600" b="1">
                <a:latin typeface="Myriad Pro SemiExt" panose="020B0505030403020204" pitchFamily="34" charset="0"/>
                <a:cs typeface="Arial" panose="020B0604020202020204" pitchFamily="34" charset="0"/>
              </a:rPr>
              <a:t>Thể tích thùng dầu: </a:t>
            </a:r>
            <a:r>
              <a:rPr lang="en-US" sz="1600" b="1">
                <a:solidFill>
                  <a:srgbClr val="005F70"/>
                </a:solidFill>
                <a:latin typeface="Myriad Pro SemiExt" panose="020B0505030403020204" pitchFamily="34" charset="0"/>
                <a:cs typeface="Arial" panose="020B0604020202020204" pitchFamily="34" charset="0"/>
              </a:rPr>
              <a:t>202 Lít </a:t>
            </a:r>
          </a:p>
        </p:txBody>
      </p:sp>
      <p:graphicFrame>
        <p:nvGraphicFramePr>
          <p:cNvPr id="9" name="Table 8">
            <a:extLst>
              <a:ext uri="{FF2B5EF4-FFF2-40B4-BE49-F238E27FC236}">
                <a16:creationId xmlns:a16="http://schemas.microsoft.com/office/drawing/2014/main" id="{FCAA53CA-84EE-AD87-5211-0DECC3F3D8CF}"/>
              </a:ext>
            </a:extLst>
          </p:cNvPr>
          <p:cNvGraphicFramePr>
            <a:graphicFrameLocks noGrp="1"/>
          </p:cNvGraphicFramePr>
          <p:nvPr>
            <p:extLst>
              <p:ext uri="{D42A27DB-BD31-4B8C-83A1-F6EECF244321}">
                <p14:modId xmlns:p14="http://schemas.microsoft.com/office/powerpoint/2010/main" val="2023516120"/>
              </p:ext>
            </p:extLst>
          </p:nvPr>
        </p:nvGraphicFramePr>
        <p:xfrm>
          <a:off x="418152" y="7924800"/>
          <a:ext cx="5906447" cy="1676400"/>
        </p:xfrm>
        <a:graphic>
          <a:graphicData uri="http://schemas.openxmlformats.org/drawingml/2006/table">
            <a:tbl>
              <a:tblPr firstRow="1" bandRow="1">
                <a:tableStyleId>{D7AC3CCA-C797-4891-BE02-D94E43425B78}</a:tableStyleId>
              </a:tblPr>
              <a:tblGrid>
                <a:gridCol w="1926900">
                  <a:extLst>
                    <a:ext uri="{9D8B030D-6E8A-4147-A177-3AD203B41FA5}">
                      <a16:colId xmlns:a16="http://schemas.microsoft.com/office/drawing/2014/main" val="2464344011"/>
                    </a:ext>
                  </a:extLst>
                </a:gridCol>
                <a:gridCol w="1895023">
                  <a:extLst>
                    <a:ext uri="{9D8B030D-6E8A-4147-A177-3AD203B41FA5}">
                      <a16:colId xmlns:a16="http://schemas.microsoft.com/office/drawing/2014/main" val="848110608"/>
                    </a:ext>
                  </a:extLst>
                </a:gridCol>
                <a:gridCol w="2084524">
                  <a:extLst>
                    <a:ext uri="{9D8B030D-6E8A-4147-A177-3AD203B41FA5}">
                      <a16:colId xmlns:a16="http://schemas.microsoft.com/office/drawing/2014/main" val="2703704586"/>
                    </a:ext>
                  </a:extLst>
                </a:gridCol>
              </a:tblGrid>
              <a:tr h="321357">
                <a:tc>
                  <a:txBody>
                    <a:bodyPr/>
                    <a:lstStyle/>
                    <a:p>
                      <a:endParaRPr lang="vi-VN" sz="1600">
                        <a:latin typeface="Myriad Pro SemiExt" panose="020B0505030403020204" pitchFamily="34" charset="0"/>
                      </a:endParaRPr>
                    </a:p>
                  </a:txBody>
                  <a:tcPr/>
                </a:tc>
                <a:tc>
                  <a:txBody>
                    <a:bodyPr/>
                    <a:lstStyle/>
                    <a:p>
                      <a:pPr algn="ctr"/>
                      <a:r>
                        <a:rPr lang="en-US" sz="1600">
                          <a:latin typeface="Myriad Pro SemiExt" panose="020B0505030403020204" pitchFamily="34" charset="0"/>
                        </a:rPr>
                        <a:t>WB 5000</a:t>
                      </a:r>
                      <a:endParaRPr lang="vi-VN" sz="1600">
                        <a:latin typeface="Myriad Pro SemiExt" panose="020B0505030403020204" pitchFamily="34" charset="0"/>
                      </a:endParaRPr>
                    </a:p>
                  </a:txBody>
                  <a:tcPr/>
                </a:tc>
                <a:tc>
                  <a:txBody>
                    <a:bodyPr/>
                    <a:lstStyle/>
                    <a:p>
                      <a:pPr algn="ctr"/>
                      <a:r>
                        <a:rPr lang="en-US" sz="1600">
                          <a:latin typeface="Myriad Pro SemiExt" panose="020B0505030403020204" pitchFamily="34" charset="0"/>
                        </a:rPr>
                        <a:t>WB 6000</a:t>
                      </a:r>
                      <a:endParaRPr lang="vi-VN" sz="1600">
                        <a:latin typeface="Myriad Pro SemiExt" panose="020B0505030403020204" pitchFamily="34" charset="0"/>
                      </a:endParaRPr>
                    </a:p>
                  </a:txBody>
                  <a:tcPr/>
                </a:tc>
                <a:extLst>
                  <a:ext uri="{0D108BD9-81ED-4DB2-BD59-A6C34878D82A}">
                    <a16:rowId xmlns:a16="http://schemas.microsoft.com/office/drawing/2014/main" val="2743864713"/>
                  </a:ext>
                </a:extLst>
              </a:tr>
              <a:tr h="321357">
                <a:tc>
                  <a:txBody>
                    <a:bodyPr/>
                    <a:lstStyle/>
                    <a:p>
                      <a:r>
                        <a:rPr lang="en-US" sz="1400">
                          <a:latin typeface="Myriad Pro SemiExt" panose="020B0505030403020204" pitchFamily="34" charset="0"/>
                        </a:rPr>
                        <a:t>Tự trọng (Kg)</a:t>
                      </a:r>
                      <a:endParaRPr lang="vi-VN" sz="1400">
                        <a:latin typeface="Myriad Pro SemiExt" panose="020B0505030403020204" pitchFamily="34" charset="0"/>
                      </a:endParaRPr>
                    </a:p>
                  </a:txBody>
                  <a:tcPr/>
                </a:tc>
                <a:tc>
                  <a:txBody>
                    <a:bodyPr/>
                    <a:lstStyle/>
                    <a:p>
                      <a:pPr algn="ctr"/>
                      <a:r>
                        <a:rPr lang="en-US" sz="1600">
                          <a:latin typeface="Myriad Pro SemiExt" panose="020B0505030403020204" pitchFamily="34" charset="0"/>
                        </a:rPr>
                        <a:t>6700</a:t>
                      </a:r>
                      <a:endParaRPr lang="vi-VN" sz="1600">
                        <a:latin typeface="Myriad Pro SemiExt" panose="020B0505030403020204" pitchFamily="34" charset="0"/>
                      </a:endParaRPr>
                    </a:p>
                  </a:txBody>
                  <a:tcPr/>
                </a:tc>
                <a:tc>
                  <a:txBody>
                    <a:bodyPr/>
                    <a:lstStyle/>
                    <a:p>
                      <a:pPr algn="ctr"/>
                      <a:r>
                        <a:rPr lang="en-US" sz="1600">
                          <a:latin typeface="Myriad Pro SemiExt" panose="020B0505030403020204" pitchFamily="34" charset="0"/>
                        </a:rPr>
                        <a:t>6800</a:t>
                      </a:r>
                      <a:endParaRPr lang="vi-VN" sz="1600">
                        <a:latin typeface="Myriad Pro SemiExt" panose="020B0505030403020204" pitchFamily="34" charset="0"/>
                      </a:endParaRPr>
                    </a:p>
                  </a:txBody>
                  <a:tcPr/>
                </a:tc>
                <a:extLst>
                  <a:ext uri="{0D108BD9-81ED-4DB2-BD59-A6C34878D82A}">
                    <a16:rowId xmlns:a16="http://schemas.microsoft.com/office/drawing/2014/main" val="2954953321"/>
                  </a:ext>
                </a:extLst>
              </a:tr>
              <a:tr h="321357">
                <a:tc>
                  <a:txBody>
                    <a:bodyPr/>
                    <a:lstStyle/>
                    <a:p>
                      <a:r>
                        <a:rPr lang="en-US" sz="1400">
                          <a:latin typeface="Myriad Pro SemiExt" panose="020B0505030403020204" pitchFamily="34" charset="0"/>
                        </a:rPr>
                        <a:t>Tải trọng TK (Kg)</a:t>
                      </a:r>
                      <a:endParaRPr lang="vi-VN" sz="1400">
                        <a:latin typeface="Myriad Pro SemiExt" panose="020B0505030403020204" pitchFamily="34" charset="0"/>
                      </a:endParaRPr>
                    </a:p>
                  </a:txBody>
                  <a:tcPr/>
                </a:tc>
                <a:tc>
                  <a:txBody>
                    <a:bodyPr/>
                    <a:lstStyle/>
                    <a:p>
                      <a:pPr algn="ctr"/>
                      <a:r>
                        <a:rPr lang="en-US" sz="1600">
                          <a:latin typeface="Myriad Pro SemiExt" panose="020B0505030403020204" pitchFamily="34" charset="0"/>
                        </a:rPr>
                        <a:t>31000</a:t>
                      </a:r>
                      <a:endParaRPr lang="vi-VN" sz="1600">
                        <a:latin typeface="Myriad Pro SemiExt" panose="020B0505030403020204" pitchFamily="34" charset="0"/>
                      </a:endParaRPr>
                    </a:p>
                  </a:txBody>
                  <a:tcPr/>
                </a:tc>
                <a:tc>
                  <a:txBody>
                    <a:bodyPr/>
                    <a:lstStyle/>
                    <a:p>
                      <a:pPr algn="ctr"/>
                      <a:r>
                        <a:rPr lang="en-US" sz="1600">
                          <a:latin typeface="Myriad Pro SemiExt" panose="020B0505030403020204" pitchFamily="34" charset="0"/>
                        </a:rPr>
                        <a:t>31000</a:t>
                      </a:r>
                      <a:endParaRPr lang="vi-VN" sz="1600">
                        <a:latin typeface="Myriad Pro SemiExt" panose="020B0505030403020204" pitchFamily="34" charset="0"/>
                      </a:endParaRPr>
                    </a:p>
                  </a:txBody>
                  <a:tcPr/>
                </a:tc>
                <a:extLst>
                  <a:ext uri="{0D108BD9-81ED-4DB2-BD59-A6C34878D82A}">
                    <a16:rowId xmlns:a16="http://schemas.microsoft.com/office/drawing/2014/main" val="2530711401"/>
                  </a:ext>
                </a:extLst>
              </a:tr>
              <a:tr h="321357">
                <a:tc>
                  <a:txBody>
                    <a:bodyPr/>
                    <a:lstStyle/>
                    <a:p>
                      <a:r>
                        <a:rPr lang="en-US" sz="1400">
                          <a:latin typeface="Myriad Pro SemiExt" panose="020B0505030403020204" pitchFamily="34" charset="0"/>
                        </a:rPr>
                        <a:t>Tỷ số truyền cầu</a:t>
                      </a:r>
                      <a:endParaRPr lang="vi-VN" sz="1400">
                        <a:latin typeface="Myriad Pro SemiExt" panose="020B0505030403020204" pitchFamily="34" charset="0"/>
                      </a:endParaRPr>
                    </a:p>
                  </a:txBody>
                  <a:tcPr/>
                </a:tc>
                <a:tc>
                  <a:txBody>
                    <a:bodyPr/>
                    <a:lstStyle/>
                    <a:p>
                      <a:pPr algn="ctr"/>
                      <a:r>
                        <a:rPr lang="en-US" sz="1600">
                          <a:latin typeface="Myriad Pro SemiExt" panose="020B0505030403020204" pitchFamily="34" charset="0"/>
                        </a:rPr>
                        <a:t>4.33</a:t>
                      </a:r>
                      <a:endParaRPr sz="1600">
                        <a:latin typeface="Myriad Pro SemiExt" panose="020B0505030403020204" pitchFamily="34" charset="0"/>
                      </a:endParaRPr>
                    </a:p>
                  </a:txBody>
                  <a:tcPr/>
                </a:tc>
                <a:tc>
                  <a:txBody>
                    <a:bodyPr/>
                    <a:lstStyle/>
                    <a:p>
                      <a:pPr algn="ctr"/>
                      <a:r>
                        <a:rPr lang="en-US" sz="1600">
                          <a:latin typeface="Myriad Pro SemiExt" panose="020B0505030403020204" pitchFamily="34" charset="0"/>
                        </a:rPr>
                        <a:t>4.33</a:t>
                      </a:r>
                      <a:endParaRPr sz="1600">
                        <a:latin typeface="Myriad Pro SemiExt" panose="020B0505030403020204" pitchFamily="34" charset="0"/>
                      </a:endParaRPr>
                    </a:p>
                  </a:txBody>
                  <a:tcPr/>
                </a:tc>
                <a:extLst>
                  <a:ext uri="{0D108BD9-81ED-4DB2-BD59-A6C34878D82A}">
                    <a16:rowId xmlns:a16="http://schemas.microsoft.com/office/drawing/2014/main" val="2064737942"/>
                  </a:ext>
                </a:extLst>
              </a:tr>
              <a:tr h="321357">
                <a:tc>
                  <a:txBody>
                    <a:bodyPr/>
                    <a:lstStyle/>
                    <a:p>
                      <a:r>
                        <a:rPr lang="en-US" sz="1400">
                          <a:latin typeface="Myriad Pro SemiExt" panose="020B0505030403020204" pitchFamily="34" charset="0"/>
                        </a:rPr>
                        <a:t>Lốp</a:t>
                      </a:r>
                      <a:endParaRPr lang="vi-VN" sz="1400">
                        <a:latin typeface="Myriad Pro SemiExt" panose="020B0505030403020204" pitchFamily="34" charset="0"/>
                      </a:endParaRPr>
                    </a:p>
                  </a:txBody>
                  <a:tcPr/>
                </a:tc>
                <a:tc gridSpan="2">
                  <a:txBody>
                    <a:bodyPr/>
                    <a:lstStyle/>
                    <a:p>
                      <a:pPr algn="ctr"/>
                      <a:r>
                        <a:rPr lang="en-US" sz="1600">
                          <a:latin typeface="Myriad Pro SemiExt" panose="020B0505030403020204" pitchFamily="34" charset="0"/>
                        </a:rPr>
                        <a:t>295/80R22.5</a:t>
                      </a:r>
                      <a:endParaRPr lang="vi-VN" sz="1600">
                        <a:latin typeface="Myriad Pro SemiExt" panose="020B0505030403020204" pitchFamily="34" charset="0"/>
                      </a:endParaRPr>
                    </a:p>
                  </a:txBody>
                  <a:tcPr/>
                </a:tc>
                <a:tc hMerge="1">
                  <a:txBody>
                    <a:bodyPr/>
                    <a:lstStyle/>
                    <a:p>
                      <a:pPr algn="ctr"/>
                      <a:endParaRPr lang="vi-VN"/>
                    </a:p>
                  </a:txBody>
                  <a:tcPr/>
                </a:tc>
                <a:extLst>
                  <a:ext uri="{0D108BD9-81ED-4DB2-BD59-A6C34878D82A}">
                    <a16:rowId xmlns:a16="http://schemas.microsoft.com/office/drawing/2014/main" val="2943787038"/>
                  </a:ext>
                </a:extLst>
              </a:tr>
            </a:tbl>
          </a:graphicData>
        </a:graphic>
      </p:graphicFrame>
    </p:spTree>
    <p:extLst>
      <p:ext uri="{BB962C8B-B14F-4D97-AF65-F5344CB8AC3E}">
        <p14:creationId xmlns:p14="http://schemas.microsoft.com/office/powerpoint/2010/main" val="1347146433"/>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sld>
</file>

<file path=ppt/theme/theme1.xml><?xml version="1.0" encoding="utf-8"?>
<a:theme xmlns:a="http://schemas.openxmlformats.org/drawingml/2006/main" name="Slide_Master_Portrai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5CB5AA"/>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13204</TotalTime>
  <Words>1390</Words>
  <Application>Microsoft Office PowerPoint</Application>
  <PresentationFormat>A4 Paper (210x297 mm)</PresentationFormat>
  <Paragraphs>264</Paragraphs>
  <Slides>33</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33</vt:i4>
      </vt:variant>
    </vt:vector>
  </HeadingPairs>
  <TitlesOfParts>
    <vt:vector size="40" baseType="lpstr">
      <vt:lpstr>Arial</vt:lpstr>
      <vt:lpstr>Arial MT</vt:lpstr>
      <vt:lpstr>Calibri</vt:lpstr>
      <vt:lpstr>Myriad Pro</vt:lpstr>
      <vt:lpstr>Myriad Pro SemiExt</vt:lpstr>
      <vt:lpstr>Wingdings</vt:lpstr>
      <vt:lpstr>Slide_Master_Portrait</vt:lpstr>
      <vt:lpstr>PowerPoint Presentation</vt:lpstr>
      <vt:lpstr>MỤC LỤC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product profile 2026</dc:title>
  <dc:creator>Admin</dc:creator>
  <cp:keywords>product profile</cp:keywords>
  <cp:lastModifiedBy>Hồng Chuyên Nguyễn</cp:lastModifiedBy>
  <cp:revision>764</cp:revision>
  <cp:lastPrinted>2026-07-28T06:35:59Z</cp:lastPrinted>
  <dcterms:created xsi:type="dcterms:W3CDTF">2023-03-27T03:53:13Z</dcterms:created>
  <dcterms:modified xsi:type="dcterms:W3CDTF">2026-07-31T09:37:36Z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2023-03-25T00:00:00Z</vt:filetime>
  </property>
  <property fmtid="{D5CDD505-2E9C-101B-9397-08002B2CF9AE}" pid="3" name="Creator">
    <vt:lpwstr>Acrobat PDFMaker 22 for PowerPoint</vt:lpwstr>
  </property>
  <property fmtid="{D5CDD505-2E9C-101B-9397-08002B2CF9AE}" pid="4" name="LastSaved">
    <vt:filetime>2023-03-27T00:00:00Z</vt:filetime>
  </property>
</Properties>
</file>